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58" r:id="rId5"/>
    <p:sldId id="262" r:id="rId6"/>
    <p:sldId id="259" r:id="rId7"/>
    <p:sldId id="265" r:id="rId8"/>
    <p:sldId id="263" r:id="rId9"/>
    <p:sldId id="260" r:id="rId10"/>
    <p:sldId id="266" r:id="rId11"/>
  </p:sldIdLst>
  <p:sldSz cx="9144000" cy="6858000" type="screen4x3"/>
  <p:notesSz cx="6889750" cy="1002188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8" d="100"/>
          <a:sy n="118" d="100"/>
        </p:scale>
        <p:origin x="-79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Modifiez le style du titre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30" name="Date Placeholder 29"/>
          <p:cNvSpPr>
            <a:spLocks noGrp="1"/>
          </p:cNvSpPr>
          <p:nvPr>
            <p:ph type="dt" sz="half" idx="10"/>
          </p:nvPr>
        </p:nvSpPr>
        <p:spPr/>
        <p:txBody>
          <a:bodyPr/>
          <a:lstStyle/>
          <a:p>
            <a:fld id="{C12F3266-3386-45BE-B3D4-B87F591CFC66}" type="datetimeFigureOut">
              <a:rPr lang="fr-FR" smtClean="0"/>
              <a:t>16/05/2025</a:t>
            </a:fld>
            <a:endParaRPr lang="fr-FR"/>
          </a:p>
        </p:txBody>
      </p:sp>
      <p:sp>
        <p:nvSpPr>
          <p:cNvPr id="19" name="Footer Placeholder 18"/>
          <p:cNvSpPr>
            <a:spLocks noGrp="1"/>
          </p:cNvSpPr>
          <p:nvPr>
            <p:ph type="ftr" sz="quarter" idx="11"/>
          </p:nvPr>
        </p:nvSpPr>
        <p:spPr/>
        <p:txBody>
          <a:bodyPr/>
          <a:lstStyle/>
          <a:p>
            <a:endParaRPr lang="fr-FR"/>
          </a:p>
        </p:txBody>
      </p:sp>
      <p:sp>
        <p:nvSpPr>
          <p:cNvPr id="27" name="Slide Number Placeholder 26"/>
          <p:cNvSpPr>
            <a:spLocks noGrp="1"/>
          </p:cNvSpPr>
          <p:nvPr>
            <p:ph type="sldNum" sz="quarter" idx="12"/>
          </p:nvPr>
        </p:nvSpPr>
        <p:spPr/>
        <p:txBody>
          <a:bodyPr/>
          <a:lstStyle/>
          <a:p>
            <a:fld id="{7E44130E-4FB5-4B65-B22E-4781B955A0AE}" type="slidenum">
              <a:rPr lang="fr-FR" smtClean="0"/>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smtClean="0"/>
              <a:t>Modifiez le style du titre</a:t>
            </a:r>
            <a:endParaRPr kumimoji="0" lang="en-US"/>
          </a:p>
        </p:txBody>
      </p:sp>
      <p:sp>
        <p:nvSpPr>
          <p:cNvPr id="3" name="Content Placeholder 2"/>
          <p:cNvSpPr>
            <a:spLocks noGrp="1"/>
          </p:cNvSpPr>
          <p:nvPr>
            <p:ph idx="1"/>
          </p:nvPr>
        </p:nvSpPr>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p:txBody>
          <a:bodyPr/>
          <a:lstStyle/>
          <a:p>
            <a:fld id="{C12F3266-3386-45BE-B3D4-B87F591CFC66}" type="datetimeFigureOut">
              <a:rPr lang="fr-FR" smtClean="0"/>
              <a:t>16/05/2025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E44130E-4FB5-4B65-B22E-4781B955A0AE}"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Modifiez le style du titre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
        <p:nvSpPr>
          <p:cNvPr id="4" name="Date Placeholder 3"/>
          <p:cNvSpPr>
            <a:spLocks noGrp="1"/>
          </p:cNvSpPr>
          <p:nvPr>
            <p:ph type="dt" sz="half" idx="10"/>
          </p:nvPr>
        </p:nvSpPr>
        <p:spPr/>
        <p:txBody>
          <a:bodyPr/>
          <a:lstStyle/>
          <a:p>
            <a:fld id="{C12F3266-3386-45BE-B3D4-B87F591CFC66}" type="datetimeFigureOut">
              <a:rPr lang="fr-FR" smtClean="0"/>
              <a:t>16/05/2025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E44130E-4FB5-4B65-B22E-4781B955A0AE}" type="slidenum">
              <a:rPr lang="fr-FR" smtClean="0"/>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fr-FR" smtClean="0"/>
              <a:t>Modifiez le style du titre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Date Placeholder 4"/>
          <p:cNvSpPr>
            <a:spLocks noGrp="1"/>
          </p:cNvSpPr>
          <p:nvPr>
            <p:ph type="dt" sz="half" idx="10"/>
          </p:nvPr>
        </p:nvSpPr>
        <p:spPr/>
        <p:txBody>
          <a:bodyPr/>
          <a:lstStyle/>
          <a:p>
            <a:fld id="{C12F3266-3386-45BE-B3D4-B87F591CFC66}" type="datetimeFigureOut">
              <a:rPr lang="fr-FR" smtClean="0"/>
              <a:t>16/05/2025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E44130E-4FB5-4B65-B22E-4781B955A0AE}"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fr-FR" smtClean="0"/>
              <a:t>Modifiez le style du titre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Date Placeholder 6"/>
          <p:cNvSpPr>
            <a:spLocks noGrp="1"/>
          </p:cNvSpPr>
          <p:nvPr>
            <p:ph type="dt" sz="half" idx="10"/>
          </p:nvPr>
        </p:nvSpPr>
        <p:spPr/>
        <p:txBody>
          <a:bodyPr/>
          <a:lstStyle/>
          <a:p>
            <a:fld id="{C12F3266-3386-45BE-B3D4-B87F591CFC66}" type="datetimeFigureOut">
              <a:rPr lang="fr-FR" smtClean="0"/>
              <a:t>16/05/2025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E44130E-4FB5-4B65-B22E-4781B955A0AE}"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Modifiez le style du titre</a:t>
            </a:r>
            <a:endParaRPr kumimoji="0" lang="en-US"/>
          </a:p>
        </p:txBody>
      </p:sp>
      <p:sp>
        <p:nvSpPr>
          <p:cNvPr id="3" name="Date Placeholder 2"/>
          <p:cNvSpPr>
            <a:spLocks noGrp="1"/>
          </p:cNvSpPr>
          <p:nvPr>
            <p:ph type="dt" sz="half" idx="10"/>
          </p:nvPr>
        </p:nvSpPr>
        <p:spPr/>
        <p:txBody>
          <a:bodyPr/>
          <a:lstStyle/>
          <a:p>
            <a:fld id="{C12F3266-3386-45BE-B3D4-B87F591CFC66}" type="datetimeFigureOut">
              <a:rPr lang="fr-FR" smtClean="0"/>
              <a:t>16/05/2025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7E44130E-4FB5-4B65-B22E-4781B955A0AE}"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F3266-3386-45BE-B3D4-B87F591CFC66}" type="datetimeFigureOut">
              <a:rPr lang="fr-FR" smtClean="0"/>
              <a:t>16/05/2025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7E44130E-4FB5-4B65-B22E-4781B955A0AE}"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Modifiez le style du titre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Modifiez les styles du texte du masque</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Date Placeholder 4"/>
          <p:cNvSpPr>
            <a:spLocks noGrp="1"/>
          </p:cNvSpPr>
          <p:nvPr>
            <p:ph type="dt" sz="half" idx="10"/>
          </p:nvPr>
        </p:nvSpPr>
        <p:spPr/>
        <p:txBody>
          <a:bodyPr/>
          <a:lstStyle/>
          <a:p>
            <a:fld id="{C12F3266-3386-45BE-B3D4-B87F591CFC66}" type="datetimeFigureOut">
              <a:rPr lang="fr-FR" smtClean="0"/>
              <a:t>16/05/2025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E44130E-4FB5-4B65-B22E-4781B955A0AE}"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Modifiez le style du titre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5" name="Date Placeholder 4"/>
          <p:cNvSpPr>
            <a:spLocks noGrp="1"/>
          </p:cNvSpPr>
          <p:nvPr>
            <p:ph type="dt" sz="half" idx="10"/>
          </p:nvPr>
        </p:nvSpPr>
        <p:spPr/>
        <p:txBody>
          <a:bodyPr/>
          <a:lstStyle/>
          <a:p>
            <a:fld id="{C12F3266-3386-45BE-B3D4-B87F591CFC66}" type="datetimeFigureOut">
              <a:rPr lang="fr-FR" smtClean="0"/>
              <a:t>16/05/2025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a:xfrm>
            <a:off x="8077200" y="6356350"/>
            <a:ext cx="609600" cy="365125"/>
          </a:xfrm>
        </p:spPr>
        <p:txBody>
          <a:bodyPr/>
          <a:lstStyle/>
          <a:p>
            <a:fld id="{7E44130E-4FB5-4B65-B22E-4781B955A0AE}" type="slidenum">
              <a:rPr lang="fr-FR" smtClean="0"/>
              <a:t>‹N°›</a:t>
            </a:fld>
            <a:endParaRPr lang="fr-F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smtClean="0"/>
              <a:t>Modifiez le style du titre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p:txBody>
          <a:bodyPr/>
          <a:lstStyle/>
          <a:p>
            <a:fld id="{C12F3266-3386-45BE-B3D4-B87F591CFC66}" type="datetimeFigureOut">
              <a:rPr lang="fr-FR" smtClean="0"/>
              <a:t>16/05/2025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E44130E-4FB5-4B65-B22E-4781B955A0AE}"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fr-FR" smtClean="0"/>
              <a:t>Modifiez le style du titre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p:txBody>
          <a:bodyPr/>
          <a:lstStyle/>
          <a:p>
            <a:fld id="{C12F3266-3386-45BE-B3D4-B87F591CFC66}" type="datetimeFigureOut">
              <a:rPr lang="fr-FR" smtClean="0"/>
              <a:t>16/05/2025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E44130E-4FB5-4B65-B22E-4781B955A0AE}"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Modifiez le style du titre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12F3266-3386-45BE-B3D4-B87F591CFC66}" type="datetimeFigureOut">
              <a:rPr lang="fr-FR" smtClean="0"/>
              <a:t>16/05/2025</a:t>
            </a:fld>
            <a:endParaRPr lang="fr-F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E44130E-4FB5-4B65-B22E-4781B955A0AE}" type="slidenum">
              <a:rPr lang="fr-FR" smtClean="0"/>
              <a:t>‹N°›</a:t>
            </a:fld>
            <a:endParaRPr lang="fr-F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67544" y="836712"/>
            <a:ext cx="7845496" cy="2147664"/>
          </a:xfrm>
        </p:spPr>
        <p:txBody>
          <a:bodyPr>
            <a:normAutofit fontScale="90000"/>
          </a:bodyPr>
          <a:lstStyle/>
          <a:p>
            <a:pPr algn="l"/>
            <a:r>
              <a:rPr lang="fr-FR" dirty="0" smtClean="0"/>
              <a:t>Espérer, </a:t>
            </a:r>
            <a:br>
              <a:rPr lang="fr-FR" dirty="0" smtClean="0"/>
            </a:br>
            <a:r>
              <a:rPr lang="fr-FR" dirty="0" smtClean="0"/>
              <a:t>dans un monde </a:t>
            </a:r>
            <a:br>
              <a:rPr lang="fr-FR" dirty="0" smtClean="0"/>
            </a:br>
            <a:r>
              <a:rPr lang="fr-FR" dirty="0" smtClean="0"/>
              <a:t>qui souffre de désespérance </a:t>
            </a:r>
            <a:endParaRPr lang="fr-FR" dirty="0"/>
          </a:p>
        </p:txBody>
      </p:sp>
      <p:sp>
        <p:nvSpPr>
          <p:cNvPr id="3" name="Sous-titre 2"/>
          <p:cNvSpPr>
            <a:spLocks noGrp="1"/>
          </p:cNvSpPr>
          <p:nvPr>
            <p:ph type="subTitle" idx="1"/>
          </p:nvPr>
        </p:nvSpPr>
        <p:spPr>
          <a:xfrm>
            <a:off x="539552" y="3717032"/>
            <a:ext cx="7854696" cy="1536576"/>
          </a:xfrm>
        </p:spPr>
        <p:txBody>
          <a:bodyPr>
            <a:normAutofit fontScale="85000" lnSpcReduction="20000"/>
          </a:bodyPr>
          <a:lstStyle/>
          <a:p>
            <a:pPr algn="l"/>
            <a:endParaRPr lang="fr-FR" sz="1800" dirty="0" smtClean="0"/>
          </a:p>
          <a:p>
            <a:pPr algn="ctr"/>
            <a:r>
              <a:rPr lang="fr-FR" sz="1800" dirty="0" smtClean="0"/>
              <a:t>Bruno-Marie DUFFE</a:t>
            </a:r>
          </a:p>
          <a:p>
            <a:pPr algn="ctr"/>
            <a:r>
              <a:rPr lang="fr-FR" sz="1800" dirty="0" smtClean="0"/>
              <a:t>Prêtre du Diocèse de Lyon</a:t>
            </a:r>
          </a:p>
          <a:p>
            <a:pPr algn="ctr"/>
            <a:r>
              <a:rPr lang="fr-FR" sz="1800" dirty="0" smtClean="0"/>
              <a:t>Maître de Conférences en Ethique sociale </a:t>
            </a:r>
          </a:p>
          <a:p>
            <a:pPr algn="ctr"/>
            <a:r>
              <a:rPr lang="fr-FR" sz="1800" dirty="0" smtClean="0"/>
              <a:t>Secrétaire Général Honoraire du Dicastère du Vatican </a:t>
            </a:r>
          </a:p>
          <a:p>
            <a:pPr algn="ctr"/>
            <a:r>
              <a:rPr lang="fr-FR" sz="1800" dirty="0" smtClean="0"/>
              <a:t>pour le Service du Développement Humain Intégral (2016 – 2021)</a:t>
            </a:r>
            <a:endParaRPr lang="fr-FR" sz="1800" dirty="0"/>
          </a:p>
        </p:txBody>
      </p:sp>
    </p:spTree>
    <p:extLst>
      <p:ext uri="{BB962C8B-B14F-4D97-AF65-F5344CB8AC3E}">
        <p14:creationId xmlns:p14="http://schemas.microsoft.com/office/powerpoint/2010/main" val="1127415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i="1" dirty="0" smtClean="0"/>
              <a:t>1. Ce que veut dire espérer, </a:t>
            </a:r>
            <a:br>
              <a:rPr lang="fr-FR" sz="3200" b="1" i="1" dirty="0" smtClean="0"/>
            </a:br>
            <a:r>
              <a:rPr lang="fr-FR" sz="3200" b="1" i="1" dirty="0"/>
              <a:t>	</a:t>
            </a:r>
            <a:r>
              <a:rPr lang="fr-FR" sz="3200" b="1" i="1" dirty="0" smtClean="0"/>
              <a:t>		dans un monde de l’inquiétude</a:t>
            </a:r>
            <a:endParaRPr lang="fr-FR" sz="3200" b="1" i="1" dirty="0"/>
          </a:p>
        </p:txBody>
      </p:sp>
      <p:sp>
        <p:nvSpPr>
          <p:cNvPr id="3" name="Espace réservé du contenu 2"/>
          <p:cNvSpPr>
            <a:spLocks noGrp="1"/>
          </p:cNvSpPr>
          <p:nvPr>
            <p:ph idx="1"/>
          </p:nvPr>
        </p:nvSpPr>
        <p:spPr/>
        <p:txBody>
          <a:bodyPr>
            <a:normAutofit fontScale="62500" lnSpcReduction="20000"/>
          </a:bodyPr>
          <a:lstStyle/>
          <a:p>
            <a:pPr algn="just"/>
            <a:r>
              <a:rPr lang="fr-FR" dirty="0" smtClean="0"/>
              <a:t>Nous venons d’un temps marqué par le (trop) rapide passage d’une « vie communautaire, où l’on se </a:t>
            </a:r>
            <a:r>
              <a:rPr lang="fr-FR" dirty="0" err="1" smtClean="0"/>
              <a:t>re-connaissait</a:t>
            </a:r>
            <a:r>
              <a:rPr lang="fr-FR" dirty="0" smtClean="0"/>
              <a:t> » » à « une vie segmentée » où nous « passons d’un instant à un autre et une information à une autre… »</a:t>
            </a:r>
          </a:p>
          <a:p>
            <a:pPr marL="0" indent="0" algn="just">
              <a:buNone/>
            </a:pPr>
            <a:endParaRPr lang="fr-FR" dirty="0" smtClean="0"/>
          </a:p>
          <a:p>
            <a:pPr algn="just"/>
            <a:r>
              <a:rPr lang="fr-FR" dirty="0" smtClean="0"/>
              <a:t>Un « développement » à dominante technico-économique nous a échappé : nous courons derrière nos machines et nous nous épuisons, en épuisant la terre et les écosystèmes. </a:t>
            </a:r>
          </a:p>
          <a:p>
            <a:pPr marL="0" indent="0" algn="just">
              <a:buNone/>
            </a:pPr>
            <a:endParaRPr lang="fr-FR" dirty="0" smtClean="0"/>
          </a:p>
          <a:p>
            <a:pPr algn="just"/>
            <a:r>
              <a:rPr lang="fr-FR" dirty="0" smtClean="0"/>
              <a:t>Est-il possible de « penser (à nouveau ?) ensemble », autour de la thématique centrale de « la maison commune », une « </a:t>
            </a:r>
            <a:r>
              <a:rPr lang="fr-FR" dirty="0" err="1" smtClean="0"/>
              <a:t>éco-logie</a:t>
            </a:r>
            <a:r>
              <a:rPr lang="fr-FR" dirty="0" smtClean="0"/>
              <a:t> » qui soit à la fois une « sauvegarde de la maison commune » et </a:t>
            </a:r>
            <a:r>
              <a:rPr lang="fr-FR" smtClean="0"/>
              <a:t>une </a:t>
            </a:r>
            <a:r>
              <a:rPr lang="fr-FR" smtClean="0"/>
              <a:t>« éco-sagesse » </a:t>
            </a:r>
            <a:r>
              <a:rPr lang="fr-FR" dirty="0" smtClean="0"/>
              <a:t>qui nous permette de vivre « en bonne intelligence » avec les vivants ?</a:t>
            </a:r>
          </a:p>
          <a:p>
            <a:pPr marL="0" indent="0" algn="just">
              <a:buNone/>
            </a:pPr>
            <a:r>
              <a:rPr lang="fr-FR" dirty="0" smtClean="0"/>
              <a:t> </a:t>
            </a:r>
          </a:p>
          <a:p>
            <a:pPr algn="just"/>
            <a:r>
              <a:rPr lang="fr-FR" dirty="0" smtClean="0"/>
              <a:t>Ce qui nous inquiète est aussi ce qui nous fragilise</a:t>
            </a:r>
          </a:p>
          <a:p>
            <a:pPr marL="0" indent="0" algn="just">
              <a:buNone/>
            </a:pPr>
            <a:endParaRPr lang="fr-FR" dirty="0" smtClean="0"/>
          </a:p>
          <a:p>
            <a:pPr algn="just"/>
            <a:r>
              <a:rPr lang="fr-FR" dirty="0" smtClean="0"/>
              <a:t>Essayer de « </a:t>
            </a:r>
            <a:r>
              <a:rPr lang="fr-FR" dirty="0" err="1" smtClean="0"/>
              <a:t>com-prendre</a:t>
            </a:r>
            <a:r>
              <a:rPr lang="fr-FR" dirty="0" smtClean="0"/>
              <a:t> » et tenter de « se réconcilier »</a:t>
            </a:r>
          </a:p>
          <a:p>
            <a:pPr marL="0" indent="0" algn="just">
              <a:buNone/>
            </a:pPr>
            <a:endParaRPr lang="fr-FR" dirty="0" smtClean="0"/>
          </a:p>
          <a:p>
            <a:pPr algn="just"/>
            <a:r>
              <a:rPr lang="fr-FR" dirty="0" smtClean="0"/>
              <a:t>Oser penser à nouveau « la rencontre » et « la limite », la diversité et la complémentarité.</a:t>
            </a:r>
          </a:p>
          <a:p>
            <a:endParaRPr lang="fr-FR" dirty="0"/>
          </a:p>
        </p:txBody>
      </p:sp>
    </p:spTree>
    <p:extLst>
      <p:ext uri="{BB962C8B-B14F-4D97-AF65-F5344CB8AC3E}">
        <p14:creationId xmlns:p14="http://schemas.microsoft.com/office/powerpoint/2010/main" val="3007344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i="1" dirty="0" smtClean="0"/>
              <a:t>Ce qui nous touche, ce que nous espérons</a:t>
            </a:r>
            <a:endParaRPr lang="fr-FR" sz="3200" b="1" i="1" dirty="0"/>
          </a:p>
        </p:txBody>
      </p:sp>
      <p:sp>
        <p:nvSpPr>
          <p:cNvPr id="3" name="Espace réservé du contenu 2"/>
          <p:cNvSpPr>
            <a:spLocks noGrp="1"/>
          </p:cNvSpPr>
          <p:nvPr>
            <p:ph idx="1"/>
          </p:nvPr>
        </p:nvSpPr>
        <p:spPr/>
        <p:txBody>
          <a:bodyPr>
            <a:normAutofit fontScale="70000" lnSpcReduction="20000"/>
          </a:bodyPr>
          <a:lstStyle/>
          <a:p>
            <a:endParaRPr lang="fr-FR" dirty="0" smtClean="0"/>
          </a:p>
          <a:p>
            <a:pPr algn="just"/>
            <a:r>
              <a:rPr lang="fr-FR" dirty="0" smtClean="0"/>
              <a:t>1. </a:t>
            </a:r>
            <a:r>
              <a:rPr lang="fr-FR" b="1" i="1" dirty="0" smtClean="0"/>
              <a:t>Des savoirs « séparés » à un nouveau besoin de « résonnance »</a:t>
            </a:r>
            <a:r>
              <a:rPr lang="fr-FR" b="1" dirty="0" smtClean="0"/>
              <a:t> </a:t>
            </a:r>
            <a:r>
              <a:rPr lang="fr-FR" dirty="0" smtClean="0"/>
              <a:t>: l’urgence d’une nouvelle rencontre du vivant, dans sa multiplicité.</a:t>
            </a:r>
          </a:p>
          <a:p>
            <a:pPr marL="0" indent="0" algn="just">
              <a:buNone/>
            </a:pPr>
            <a:endParaRPr lang="fr-FR" dirty="0" smtClean="0"/>
          </a:p>
          <a:p>
            <a:pPr algn="just"/>
            <a:r>
              <a:rPr lang="fr-FR" dirty="0" smtClean="0"/>
              <a:t>2. Inquiétudes et fragilités</a:t>
            </a:r>
          </a:p>
          <a:p>
            <a:pPr marL="0" indent="0" algn="just">
              <a:buNone/>
            </a:pPr>
            <a:endParaRPr lang="fr-FR" dirty="0" smtClean="0"/>
          </a:p>
          <a:p>
            <a:pPr algn="just"/>
            <a:r>
              <a:rPr lang="fr-FR" dirty="0" smtClean="0"/>
              <a:t>3. </a:t>
            </a:r>
            <a:r>
              <a:rPr lang="fr-FR" b="1" dirty="0" smtClean="0"/>
              <a:t>« </a:t>
            </a:r>
            <a:r>
              <a:rPr lang="fr-FR" b="1" i="1" dirty="0" err="1" smtClean="0"/>
              <a:t>Com-prendre</a:t>
            </a:r>
            <a:r>
              <a:rPr lang="fr-FR" b="1" i="1" dirty="0" smtClean="0"/>
              <a:t> » pour « réconcilier » : une approche « intégrale » </a:t>
            </a:r>
            <a:r>
              <a:rPr lang="fr-FR" dirty="0" smtClean="0"/>
              <a:t>: écologie et santé; écologie et solidarité; écologie, connaissance; écologie et éducation; écologie et économie; écologie et spiritualité.</a:t>
            </a:r>
          </a:p>
          <a:p>
            <a:pPr algn="just"/>
            <a:endParaRPr lang="fr-FR" dirty="0" smtClean="0"/>
          </a:p>
          <a:p>
            <a:pPr algn="just"/>
            <a:r>
              <a:rPr lang="fr-FR" dirty="0" smtClean="0"/>
              <a:t>4. </a:t>
            </a:r>
            <a:r>
              <a:rPr lang="fr-FR" b="1" i="1" dirty="0" smtClean="0"/>
              <a:t>Oser penser (à nouveau)  « la limite » </a:t>
            </a:r>
            <a:r>
              <a:rPr lang="fr-FR" dirty="0" smtClean="0"/>
              <a:t>pour considérer le « possible » et l’avenir de la vie…</a:t>
            </a:r>
          </a:p>
          <a:p>
            <a:pPr algn="just"/>
            <a:endParaRPr lang="fr-FR" dirty="0" smtClean="0"/>
          </a:p>
          <a:p>
            <a:pPr algn="just"/>
            <a:r>
              <a:rPr lang="fr-FR" dirty="0" smtClean="0"/>
              <a:t>5. </a:t>
            </a:r>
            <a:r>
              <a:rPr lang="fr-FR" b="1" i="1" dirty="0" err="1" smtClean="0"/>
              <a:t>Re-trouver</a:t>
            </a:r>
            <a:r>
              <a:rPr lang="fr-FR" b="1" i="1" dirty="0" smtClean="0"/>
              <a:t> le silence et la contemplation</a:t>
            </a:r>
            <a:r>
              <a:rPr lang="fr-FR" dirty="0" smtClean="0"/>
              <a:t>, au cœur de nos pratiques et de nos échanges.</a:t>
            </a:r>
            <a:endParaRPr lang="fr-FR" dirty="0"/>
          </a:p>
        </p:txBody>
      </p:sp>
    </p:spTree>
    <p:extLst>
      <p:ext uri="{BB962C8B-B14F-4D97-AF65-F5344CB8AC3E}">
        <p14:creationId xmlns:p14="http://schemas.microsoft.com/office/powerpoint/2010/main" val="928233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i="1" dirty="0" smtClean="0"/>
              <a:t>2. Rencontrer, Ecouter, Dialoguer</a:t>
            </a:r>
            <a:endParaRPr lang="fr-FR" sz="3600" b="1" i="1" dirty="0"/>
          </a:p>
        </p:txBody>
      </p:sp>
      <p:sp>
        <p:nvSpPr>
          <p:cNvPr id="3" name="Espace réservé du contenu 2"/>
          <p:cNvSpPr>
            <a:spLocks noGrp="1"/>
          </p:cNvSpPr>
          <p:nvPr>
            <p:ph idx="1"/>
          </p:nvPr>
        </p:nvSpPr>
        <p:spPr/>
        <p:txBody>
          <a:bodyPr>
            <a:normAutofit fontScale="70000" lnSpcReduction="20000"/>
          </a:bodyPr>
          <a:lstStyle/>
          <a:p>
            <a:endParaRPr lang="fr-FR" dirty="0" smtClean="0"/>
          </a:p>
          <a:p>
            <a:r>
              <a:rPr lang="fr-FR" b="1" i="1" dirty="0" smtClean="0"/>
              <a:t>L’expérience de la « sortie » </a:t>
            </a:r>
            <a:r>
              <a:rPr lang="fr-FR" dirty="0" smtClean="0"/>
              <a:t>(de soi et  des certitudes) , condition de la rencontre</a:t>
            </a:r>
          </a:p>
          <a:p>
            <a:r>
              <a:rPr lang="fr-FR" dirty="0" smtClean="0"/>
              <a:t>Risquer l’écoute de l’histoire de l’autre … sur fond de solitudes et de sollicitude</a:t>
            </a:r>
          </a:p>
          <a:p>
            <a:r>
              <a:rPr lang="fr-FR" dirty="0" smtClean="0"/>
              <a:t>Et réentendre notre propre histoire, en nous et entre nous</a:t>
            </a:r>
          </a:p>
          <a:p>
            <a:pPr marL="0" indent="0">
              <a:buNone/>
            </a:pPr>
            <a:endParaRPr lang="fr-FR" dirty="0" smtClean="0"/>
          </a:p>
          <a:p>
            <a:r>
              <a:rPr lang="fr-FR" b="1" i="1" dirty="0" smtClean="0"/>
              <a:t>Devenir « qui nous sommes » « grâce à l’autre »</a:t>
            </a:r>
          </a:p>
          <a:p>
            <a:pPr marL="0" indent="0">
              <a:buNone/>
            </a:pPr>
            <a:endParaRPr lang="fr-FR" dirty="0" smtClean="0"/>
          </a:p>
          <a:p>
            <a:r>
              <a:rPr lang="fr-FR" b="1" dirty="0" smtClean="0"/>
              <a:t>« </a:t>
            </a:r>
            <a:r>
              <a:rPr lang="fr-FR" b="1" i="1" dirty="0" smtClean="0"/>
              <a:t>Ils ont marché au pas des siècle vers un pays de joie…</a:t>
            </a:r>
            <a:r>
              <a:rPr lang="fr-FR" dirty="0" smtClean="0"/>
              <a:t> » : cette « longue histoire » qui structure et irrigue notre mémoire commune</a:t>
            </a:r>
          </a:p>
          <a:p>
            <a:r>
              <a:rPr lang="fr-FR" dirty="0" smtClean="0"/>
              <a:t>Ce que dialoguer veut dire : le défi de la fraternité</a:t>
            </a:r>
          </a:p>
          <a:p>
            <a:pPr marL="0" indent="0">
              <a:buNone/>
            </a:pPr>
            <a:endParaRPr lang="fr-FR" dirty="0" smtClean="0"/>
          </a:p>
          <a:p>
            <a:r>
              <a:rPr lang="fr-FR" b="1" i="1" dirty="0" smtClean="0"/>
              <a:t>Dignité, Subsidiarité, Solidarité</a:t>
            </a:r>
            <a:r>
              <a:rPr lang="fr-FR" dirty="0" smtClean="0"/>
              <a:t>, </a:t>
            </a:r>
          </a:p>
          <a:p>
            <a:r>
              <a:rPr lang="fr-FR" b="1" i="1" dirty="0" smtClean="0"/>
              <a:t>Bien commun et Choix premier des plus pauvres</a:t>
            </a:r>
          </a:p>
          <a:p>
            <a:r>
              <a:rPr lang="fr-FR" b="1" i="1" dirty="0" smtClean="0"/>
              <a:t>La pensée de la « maison commune »  contre l’appropriation et le repli </a:t>
            </a:r>
            <a:endParaRPr lang="fr-FR" b="1" i="1" dirty="0"/>
          </a:p>
        </p:txBody>
      </p:sp>
    </p:spTree>
    <p:extLst>
      <p:ext uri="{BB962C8B-B14F-4D97-AF65-F5344CB8AC3E}">
        <p14:creationId xmlns:p14="http://schemas.microsoft.com/office/powerpoint/2010/main" val="554371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i="1" dirty="0" smtClean="0"/>
              <a:t>Un « dialogue persévérant et courageux »</a:t>
            </a:r>
            <a:endParaRPr lang="fr-FR" sz="3200" b="1" i="1" dirty="0"/>
          </a:p>
        </p:txBody>
      </p:sp>
      <p:sp>
        <p:nvSpPr>
          <p:cNvPr id="3" name="Espace réservé du contenu 2"/>
          <p:cNvSpPr>
            <a:spLocks noGrp="1"/>
          </p:cNvSpPr>
          <p:nvPr>
            <p:ph idx="1"/>
          </p:nvPr>
        </p:nvSpPr>
        <p:spPr/>
        <p:txBody>
          <a:bodyPr>
            <a:normAutofit fontScale="92500" lnSpcReduction="20000"/>
          </a:bodyPr>
          <a:lstStyle/>
          <a:p>
            <a:endParaRPr lang="fr-FR" dirty="0" smtClean="0"/>
          </a:p>
          <a:p>
            <a:r>
              <a:rPr lang="fr-FR" dirty="0" smtClean="0"/>
              <a:t>« </a:t>
            </a:r>
            <a:r>
              <a:rPr lang="fr-FR" i="1" dirty="0" smtClean="0"/>
              <a:t>Se rapprocher, s’exprimer, s’écouter, se regarder, se connaître, essayer de se comprendre, chercher des points de contact, tout cela se résume dans le verbe « dialoguer ». Pour nous rencontrer et nous entraider, nous avons besoin de dialoguer. Il est inutile de dire à quoi sert le dialogue. Il suffit d’imaginer ce que serait le monde sans ce dialogue patient de tant de personnes généreuses qui ont maintenu unies familles et communautés. Le dialogue persévérant et courageux ne fait pas la une comme les désaccords et les conflits, mais il aide discrètement le monde à mieux vivre, beaucoup plus que nous ne pouvons imaginer</a:t>
            </a:r>
            <a:r>
              <a:rPr lang="fr-FR" dirty="0" smtClean="0"/>
              <a:t> » </a:t>
            </a:r>
          </a:p>
          <a:p>
            <a:pPr marL="0" indent="0">
              <a:buNone/>
            </a:pPr>
            <a:r>
              <a:rPr lang="fr-FR" dirty="0"/>
              <a:t>	</a:t>
            </a:r>
            <a:r>
              <a:rPr lang="fr-FR" dirty="0" smtClean="0"/>
              <a:t>	(François, </a:t>
            </a:r>
            <a:r>
              <a:rPr lang="fr-FR" dirty="0" err="1" smtClean="0"/>
              <a:t>Fratelli</a:t>
            </a:r>
            <a:r>
              <a:rPr lang="fr-FR" dirty="0" smtClean="0"/>
              <a:t> tutti, Octobre 2020, n° 198) </a:t>
            </a:r>
          </a:p>
          <a:p>
            <a:endParaRPr lang="fr-FR" dirty="0"/>
          </a:p>
        </p:txBody>
      </p:sp>
    </p:spTree>
    <p:extLst>
      <p:ext uri="{BB962C8B-B14F-4D97-AF65-F5344CB8AC3E}">
        <p14:creationId xmlns:p14="http://schemas.microsoft.com/office/powerpoint/2010/main" val="121483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i="1" dirty="0" smtClean="0"/>
              <a:t>3. Parole, Promesse, Pardon</a:t>
            </a:r>
            <a:endParaRPr lang="fr-FR" sz="3200" b="1" i="1" dirty="0"/>
          </a:p>
        </p:txBody>
      </p:sp>
      <p:sp>
        <p:nvSpPr>
          <p:cNvPr id="3" name="Espace réservé du contenu 2"/>
          <p:cNvSpPr>
            <a:spLocks noGrp="1"/>
          </p:cNvSpPr>
          <p:nvPr>
            <p:ph idx="1"/>
          </p:nvPr>
        </p:nvSpPr>
        <p:spPr/>
        <p:txBody>
          <a:bodyPr>
            <a:normAutofit fontScale="77500" lnSpcReduction="20000"/>
          </a:bodyPr>
          <a:lstStyle/>
          <a:p>
            <a:endParaRPr lang="fr-FR" b="1" i="1" dirty="0" smtClean="0"/>
          </a:p>
          <a:p>
            <a:r>
              <a:rPr lang="fr-FR" b="1" i="1" dirty="0" smtClean="0"/>
              <a:t>La parole : cette venue à la </a:t>
            </a:r>
            <a:r>
              <a:rPr lang="fr-FR" b="1" i="1" dirty="0" smtClean="0"/>
              <a:t>présence et au monde</a:t>
            </a:r>
            <a:endParaRPr lang="fr-FR" b="1" i="1" dirty="0" smtClean="0"/>
          </a:p>
          <a:p>
            <a:r>
              <a:rPr lang="fr-FR" dirty="0" smtClean="0"/>
              <a:t>Une histoire sans parole … mais qui regorge de discours !</a:t>
            </a:r>
          </a:p>
          <a:p>
            <a:pPr marL="0" indent="0">
              <a:buNone/>
            </a:pPr>
            <a:endParaRPr lang="fr-FR" dirty="0" smtClean="0"/>
          </a:p>
          <a:p>
            <a:r>
              <a:rPr lang="fr-FR" b="1" i="1" dirty="0" smtClean="0"/>
              <a:t>« Parler n’est pas toujours parler…  » </a:t>
            </a:r>
            <a:r>
              <a:rPr lang="fr-FR" dirty="0" smtClean="0"/>
              <a:t>Mais être là, ouvert et capable d’entendre</a:t>
            </a:r>
          </a:p>
          <a:p>
            <a:r>
              <a:rPr lang="fr-FR" dirty="0" smtClean="0"/>
              <a:t>Le chemin de ceux qui n’ont pas (eu) la parole !</a:t>
            </a:r>
          </a:p>
          <a:p>
            <a:pPr marL="0" indent="0">
              <a:buNone/>
            </a:pPr>
            <a:endParaRPr lang="fr-FR" dirty="0" smtClean="0"/>
          </a:p>
          <a:p>
            <a:r>
              <a:rPr lang="fr-FR" b="1" i="1" dirty="0" smtClean="0"/>
              <a:t>Une promesse et un message inscrits en chacun/e</a:t>
            </a:r>
          </a:p>
          <a:p>
            <a:r>
              <a:rPr lang="fr-FR" dirty="0" smtClean="0"/>
              <a:t>C’est de la promesse, inscrite en chacun/e que nait l’espérance et la capacité de </a:t>
            </a:r>
            <a:r>
              <a:rPr lang="fr-FR" dirty="0" smtClean="0"/>
              <a:t>s’ouvrir à un </a:t>
            </a:r>
            <a:r>
              <a:rPr lang="fr-FR" dirty="0" smtClean="0"/>
              <a:t>« temps ouvert » qui rend manifeste les possibles.</a:t>
            </a:r>
          </a:p>
          <a:p>
            <a:pPr marL="0" indent="0">
              <a:buNone/>
            </a:pPr>
            <a:endParaRPr lang="fr-FR" dirty="0" smtClean="0"/>
          </a:p>
          <a:p>
            <a:r>
              <a:rPr lang="fr-FR" b="1" i="1" dirty="0" smtClean="0"/>
              <a:t>Le pardon, quant à lui, permet de ne pas refermer l’histoire </a:t>
            </a:r>
            <a:r>
              <a:rPr lang="fr-FR" dirty="0" smtClean="0"/>
              <a:t>sur ce qui a été dit ou fait : </a:t>
            </a:r>
            <a:r>
              <a:rPr lang="fr-FR" dirty="0" smtClean="0"/>
              <a:t>mais de rouvrir le regard sur l’autre et les possibles</a:t>
            </a:r>
            <a:r>
              <a:rPr lang="fr-FR" dirty="0" smtClean="0"/>
              <a:t>.</a:t>
            </a:r>
            <a:endParaRPr lang="fr-FR" dirty="0" smtClean="0"/>
          </a:p>
          <a:p>
            <a:endParaRPr lang="fr-FR" dirty="0"/>
          </a:p>
        </p:txBody>
      </p:sp>
    </p:spTree>
    <p:extLst>
      <p:ext uri="{BB962C8B-B14F-4D97-AF65-F5344CB8AC3E}">
        <p14:creationId xmlns:p14="http://schemas.microsoft.com/office/powerpoint/2010/main" val="378441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i="1" dirty="0" smtClean="0"/>
              <a:t>« Quand l’hiver ensevelit la graine… » </a:t>
            </a:r>
            <a:br>
              <a:rPr lang="fr-FR" sz="3200" b="1" i="1" dirty="0" smtClean="0"/>
            </a:br>
            <a:r>
              <a:rPr lang="fr-FR" sz="3200" b="1" i="1" dirty="0"/>
              <a:t>	</a:t>
            </a:r>
            <a:r>
              <a:rPr lang="fr-FR" sz="3200" b="1" i="1" dirty="0" smtClean="0"/>
              <a:t>				(</a:t>
            </a:r>
            <a:r>
              <a:rPr lang="fr-FR" sz="3200" b="1" i="1" dirty="0" err="1" smtClean="0"/>
              <a:t>Tibhirine</a:t>
            </a:r>
            <a:r>
              <a:rPr lang="fr-FR" sz="3200" b="1" i="1" dirty="0" smtClean="0"/>
              <a:t> 1996)</a:t>
            </a:r>
            <a:endParaRPr lang="fr-FR" sz="3200" b="1" i="1" dirty="0"/>
          </a:p>
        </p:txBody>
      </p:sp>
      <p:sp>
        <p:nvSpPr>
          <p:cNvPr id="3" name="Espace réservé du contenu 2"/>
          <p:cNvSpPr>
            <a:spLocks noGrp="1"/>
          </p:cNvSpPr>
          <p:nvPr>
            <p:ph idx="1"/>
          </p:nvPr>
        </p:nvSpPr>
        <p:spPr/>
        <p:txBody>
          <a:bodyPr>
            <a:normAutofit fontScale="70000" lnSpcReduction="20000"/>
          </a:bodyPr>
          <a:lstStyle/>
          <a:p>
            <a:endParaRPr lang="fr-FR" dirty="0" smtClean="0"/>
          </a:p>
          <a:p>
            <a:r>
              <a:rPr lang="fr-FR" dirty="0" smtClean="0"/>
              <a:t>« </a:t>
            </a:r>
            <a:r>
              <a:rPr lang="fr-FR" i="1" dirty="0" smtClean="0"/>
              <a:t>Quand l’hiver ensevelit la graine… nous savons que bientôt le printemps va germer. </a:t>
            </a:r>
          </a:p>
          <a:p>
            <a:r>
              <a:rPr lang="fr-FR" i="1" dirty="0" smtClean="0"/>
              <a:t>Pour resurgir avec le Christ, frère, avec lui tu dois mourir.</a:t>
            </a:r>
          </a:p>
          <a:p>
            <a:r>
              <a:rPr lang="fr-FR" i="1" dirty="0" smtClean="0"/>
              <a:t>Le bonheur est un fruit du désert : c’est à la pauvreté que la joie est promise.</a:t>
            </a:r>
          </a:p>
          <a:p>
            <a:pPr marL="0" indent="0">
              <a:buNone/>
            </a:pPr>
            <a:endParaRPr lang="fr-FR" i="1" dirty="0" smtClean="0"/>
          </a:p>
          <a:p>
            <a:r>
              <a:rPr lang="fr-FR" b="1" i="1" dirty="0" smtClean="0"/>
              <a:t>Par les larmes, à la joie, par la mort, à la vie !</a:t>
            </a:r>
          </a:p>
          <a:p>
            <a:endParaRPr lang="fr-FR" dirty="0" smtClean="0"/>
          </a:p>
          <a:p>
            <a:r>
              <a:rPr lang="fr-FR" i="1" dirty="0" smtClean="0"/>
              <a:t>Le Christ est l’arbre de vie: bienheureux les pauvres, ils seront rassasiés</a:t>
            </a:r>
          </a:p>
          <a:p>
            <a:pPr marL="0" indent="0">
              <a:buNone/>
            </a:pPr>
            <a:endParaRPr lang="fr-FR" i="1" dirty="0" smtClean="0"/>
          </a:p>
          <a:p>
            <a:r>
              <a:rPr lang="fr-FR" i="1" dirty="0" smtClean="0"/>
              <a:t>Le Christ est tendresse et pitié : bienheureux ceux qui pleurent, ils seront consolés</a:t>
            </a:r>
          </a:p>
          <a:p>
            <a:pPr marL="0" indent="0">
              <a:buNone/>
            </a:pPr>
            <a:endParaRPr lang="fr-FR" i="1" dirty="0" smtClean="0"/>
          </a:p>
          <a:p>
            <a:r>
              <a:rPr lang="fr-FR" i="1" dirty="0" smtClean="0"/>
              <a:t>Le Christ a donné sa vie pour nous : bienheureux les persécutés, le ciel sera leur récompense </a:t>
            </a:r>
          </a:p>
        </p:txBody>
      </p:sp>
    </p:spTree>
    <p:extLst>
      <p:ext uri="{BB962C8B-B14F-4D97-AF65-F5344CB8AC3E}">
        <p14:creationId xmlns:p14="http://schemas.microsoft.com/office/powerpoint/2010/main" val="94043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764704"/>
            <a:ext cx="8229600" cy="1143000"/>
          </a:xfrm>
        </p:spPr>
        <p:txBody>
          <a:bodyPr>
            <a:normAutofit/>
          </a:bodyPr>
          <a:lstStyle/>
          <a:p>
            <a:r>
              <a:rPr lang="fr-FR" sz="2800" b="1" i="1" dirty="0" smtClean="0"/>
              <a:t>4. Espérer contre toute (des)espérance</a:t>
            </a:r>
            <a:endParaRPr lang="fr-FR" sz="2800" b="1" i="1" dirty="0"/>
          </a:p>
        </p:txBody>
      </p:sp>
      <p:sp>
        <p:nvSpPr>
          <p:cNvPr id="3" name="Espace réservé du contenu 2"/>
          <p:cNvSpPr>
            <a:spLocks noGrp="1"/>
          </p:cNvSpPr>
          <p:nvPr>
            <p:ph idx="1"/>
          </p:nvPr>
        </p:nvSpPr>
        <p:spPr/>
        <p:txBody>
          <a:bodyPr>
            <a:normAutofit fontScale="62500" lnSpcReduction="20000"/>
          </a:bodyPr>
          <a:lstStyle/>
          <a:p>
            <a:endParaRPr lang="fr-FR" b="1" i="1" dirty="0" smtClean="0"/>
          </a:p>
          <a:p>
            <a:r>
              <a:rPr lang="fr-FR" b="1" i="1" dirty="0" smtClean="0"/>
              <a:t>Ce </a:t>
            </a:r>
            <a:r>
              <a:rPr lang="fr-FR" b="1" i="1" dirty="0" smtClean="0"/>
              <a:t>que veut dire « espérer </a:t>
            </a:r>
            <a:r>
              <a:rPr lang="fr-FR" b="1" i="1" dirty="0" smtClean="0"/>
              <a:t>» </a:t>
            </a:r>
          </a:p>
          <a:p>
            <a:r>
              <a:rPr lang="fr-FR" dirty="0" smtClean="0"/>
              <a:t>« </a:t>
            </a:r>
            <a:r>
              <a:rPr lang="fr-FR" dirty="0" err="1" smtClean="0"/>
              <a:t>Esperar</a:t>
            </a:r>
            <a:r>
              <a:rPr lang="fr-FR" dirty="0" smtClean="0"/>
              <a:t> » : attendre et faire une place, dans notre cœur, dans notre vie, à ce /celui/celle qui vient »</a:t>
            </a:r>
          </a:p>
          <a:p>
            <a:r>
              <a:rPr lang="fr-FR" dirty="0" smtClean="0"/>
              <a:t>  Dans certaines cultures méridionales, on dit d’une femme enceinte qu’elle « espère »</a:t>
            </a:r>
          </a:p>
          <a:p>
            <a:endParaRPr lang="fr-FR" b="1" i="1" dirty="0" smtClean="0"/>
          </a:p>
          <a:p>
            <a:r>
              <a:rPr lang="fr-FR" b="1" i="1" dirty="0" smtClean="0"/>
              <a:t>Une petite « anthropologie » de l’espérance  </a:t>
            </a:r>
            <a:r>
              <a:rPr lang="fr-FR" dirty="0" smtClean="0"/>
              <a:t>montrerait que </a:t>
            </a:r>
          </a:p>
          <a:p>
            <a:pPr lvl="1"/>
            <a:r>
              <a:rPr lang="fr-FR" dirty="0" smtClean="0"/>
              <a:t>Espérer, c’est « s’habiller le cœur » pour préparer le moment de la rencontre (Cf. « Le Petit Prince »)</a:t>
            </a:r>
          </a:p>
          <a:p>
            <a:pPr lvl="1"/>
            <a:r>
              <a:rPr lang="fr-FR" dirty="0" smtClean="0"/>
              <a:t>Il s’agit donc, avant tout, d’un mouvement intérieur qui nous déplace et nous ouvre …</a:t>
            </a:r>
          </a:p>
          <a:p>
            <a:pPr lvl="1"/>
            <a:r>
              <a:rPr lang="fr-FR" dirty="0" smtClean="0"/>
              <a:t>Le « moment » de l’attente  donne à chaque « instant » une couleur singulière </a:t>
            </a:r>
          </a:p>
          <a:p>
            <a:pPr lvl="1"/>
            <a:r>
              <a:rPr lang="fr-FR" dirty="0" smtClean="0"/>
              <a:t>L’espérance n’annonce pas « la fin » mais que chaque matin est un « commencement » </a:t>
            </a:r>
          </a:p>
          <a:p>
            <a:endParaRPr lang="fr-FR" b="1" i="1" dirty="0" smtClean="0"/>
          </a:p>
          <a:p>
            <a:r>
              <a:rPr lang="fr-FR" b="1" i="1" dirty="0" smtClean="0"/>
              <a:t>La désespérance est le triomphe de l’inquiétude</a:t>
            </a:r>
            <a:r>
              <a:rPr lang="fr-FR" i="1" dirty="0" smtClean="0"/>
              <a:t> </a:t>
            </a:r>
            <a:r>
              <a:rPr lang="fr-FR" dirty="0" smtClean="0"/>
              <a:t>; l’espérance est le moment de l’humilité qui est aussi le moment de l’humanité : la mémoire de l’humus qui porte la semence… </a:t>
            </a:r>
          </a:p>
          <a:p>
            <a:endParaRPr lang="fr-FR" b="1" i="1" dirty="0" smtClean="0"/>
          </a:p>
          <a:p>
            <a:r>
              <a:rPr lang="fr-FR" b="1" i="1" dirty="0" smtClean="0"/>
              <a:t>Au cœur de </a:t>
            </a:r>
            <a:r>
              <a:rPr lang="fr-FR" b="1" i="1" dirty="0" smtClean="0"/>
              <a:t>la mémoire judéo-chrétienne : Abraham et la  terr</a:t>
            </a:r>
            <a:r>
              <a:rPr lang="fr-FR" b="1" i="1" dirty="0"/>
              <a:t>e</a:t>
            </a:r>
            <a:r>
              <a:rPr lang="fr-FR" b="1" i="1" dirty="0" smtClean="0"/>
              <a:t> « promise »</a:t>
            </a:r>
            <a:endParaRPr lang="fr-FR" b="1" i="1" dirty="0"/>
          </a:p>
        </p:txBody>
      </p:sp>
    </p:spTree>
    <p:extLst>
      <p:ext uri="{BB962C8B-B14F-4D97-AF65-F5344CB8AC3E}">
        <p14:creationId xmlns:p14="http://schemas.microsoft.com/office/powerpoint/2010/main" val="3721623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b="1" i="1" dirty="0" smtClean="0"/>
              <a:t>4</a:t>
            </a:r>
            <a:r>
              <a:rPr lang="fr-FR" dirty="0" smtClean="0"/>
              <a:t>. </a:t>
            </a:r>
            <a:r>
              <a:rPr lang="fr-FR" sz="3600" b="1" i="1" dirty="0" smtClean="0"/>
              <a:t>Une petite boussole pour garder </a:t>
            </a:r>
            <a:br>
              <a:rPr lang="fr-FR" sz="3600" b="1" i="1" dirty="0" smtClean="0"/>
            </a:br>
            <a:r>
              <a:rPr lang="fr-FR" sz="3600" b="1" i="1" dirty="0"/>
              <a:t>	</a:t>
            </a:r>
            <a:r>
              <a:rPr lang="fr-FR" sz="3600" b="1" i="1" dirty="0" smtClean="0"/>
              <a:t>		le « cap de bonne espérance »</a:t>
            </a:r>
            <a:endParaRPr lang="fr-FR" sz="3600" b="1" i="1" dirty="0"/>
          </a:p>
        </p:txBody>
      </p:sp>
      <p:sp>
        <p:nvSpPr>
          <p:cNvPr id="3" name="Espace réservé du contenu 2"/>
          <p:cNvSpPr>
            <a:spLocks noGrp="1"/>
          </p:cNvSpPr>
          <p:nvPr>
            <p:ph idx="1"/>
          </p:nvPr>
        </p:nvSpPr>
        <p:spPr/>
        <p:txBody>
          <a:bodyPr>
            <a:normAutofit lnSpcReduction="10000"/>
          </a:bodyPr>
          <a:lstStyle/>
          <a:p>
            <a:r>
              <a:rPr lang="fr-FR" b="1" i="1" dirty="0" smtClean="0"/>
              <a:t>On part toujours d’un port </a:t>
            </a:r>
            <a:r>
              <a:rPr lang="fr-FR" dirty="0" smtClean="0"/>
              <a:t>qui nous permet d’être ancré dans une histoire et dans une mémoire : il ne peut y avoir d’espérance </a:t>
            </a:r>
            <a:r>
              <a:rPr lang="fr-FR" dirty="0"/>
              <a:t>s</a:t>
            </a:r>
            <a:r>
              <a:rPr lang="fr-FR" dirty="0" smtClean="0"/>
              <a:t>ans mémoire (Nord)</a:t>
            </a:r>
          </a:p>
          <a:p>
            <a:r>
              <a:rPr lang="fr-FR" b="1" i="1" dirty="0" smtClean="0"/>
              <a:t>On demeure dans la lumière </a:t>
            </a:r>
            <a:r>
              <a:rPr lang="fr-FR" dirty="0" smtClean="0"/>
              <a:t>(chaque matin) de Celui qui est notre « Soleil levant » (Est)</a:t>
            </a:r>
          </a:p>
          <a:p>
            <a:r>
              <a:rPr lang="fr-FR" b="1" i="1" dirty="0" smtClean="0"/>
              <a:t>On s’oriente vers un avenir </a:t>
            </a:r>
            <a:r>
              <a:rPr lang="fr-FR" dirty="0" smtClean="0"/>
              <a:t>qui « permet à la graine de porter son fruit » (Ouest)</a:t>
            </a:r>
          </a:p>
          <a:p>
            <a:r>
              <a:rPr lang="fr-FR" b="1" i="1" dirty="0" smtClean="0"/>
              <a:t>On s’inscrit sur / dans une terre et une communauté singulière  </a:t>
            </a:r>
            <a:r>
              <a:rPr lang="fr-FR" dirty="0" smtClean="0"/>
              <a:t>: un lieu, une communauté, une relation, une amitié… qui fait de chacun/e de nous le membre d’un corps vivant (Sud)  </a:t>
            </a:r>
            <a:endParaRPr lang="fr-FR" dirty="0"/>
          </a:p>
        </p:txBody>
      </p:sp>
    </p:spTree>
    <p:extLst>
      <p:ext uri="{BB962C8B-B14F-4D97-AF65-F5344CB8AC3E}">
        <p14:creationId xmlns:p14="http://schemas.microsoft.com/office/powerpoint/2010/main" val="3875934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i="1" dirty="0" smtClean="0"/>
              <a:t>« Prière pour notre terre » </a:t>
            </a:r>
            <a:r>
              <a:rPr lang="fr-FR" sz="2400" b="1" i="1" dirty="0" smtClean="0"/>
              <a:t/>
            </a:r>
            <a:br>
              <a:rPr lang="fr-FR" sz="2400" b="1" i="1" dirty="0" smtClean="0"/>
            </a:br>
            <a:r>
              <a:rPr lang="fr-FR" sz="2400" b="1" i="1" dirty="0" smtClean="0"/>
              <a:t>(conclusion de l’encyclique « </a:t>
            </a:r>
            <a:r>
              <a:rPr lang="fr-FR" sz="2400" b="1" i="1" dirty="0" err="1" smtClean="0"/>
              <a:t>Laudato</a:t>
            </a:r>
            <a:r>
              <a:rPr lang="fr-FR" sz="2400" b="1" i="1" dirty="0" smtClean="0"/>
              <a:t> si » de François (Mai 2015) </a:t>
            </a:r>
            <a:endParaRPr lang="fr-FR" sz="2400" b="1" i="1" dirty="0"/>
          </a:p>
        </p:txBody>
      </p:sp>
      <p:sp>
        <p:nvSpPr>
          <p:cNvPr id="3" name="Espace réservé du contenu 2"/>
          <p:cNvSpPr>
            <a:spLocks noGrp="1"/>
          </p:cNvSpPr>
          <p:nvPr>
            <p:ph idx="1"/>
          </p:nvPr>
        </p:nvSpPr>
        <p:spPr/>
        <p:txBody>
          <a:bodyPr>
            <a:normAutofit fontScale="62500" lnSpcReduction="20000"/>
          </a:bodyPr>
          <a:lstStyle/>
          <a:p>
            <a:pPr algn="just"/>
            <a:endParaRPr lang="fr-FR" i="1" dirty="0" smtClean="0"/>
          </a:p>
          <a:p>
            <a:pPr algn="just"/>
            <a:r>
              <a:rPr lang="fr-FR" i="1" dirty="0" smtClean="0"/>
              <a:t>Dieu tout puissant, Toi qui es présent dans la plus petite de tes créatures, Toi qui entoures de ta tendresse tout ce qui existe… répands sur nous la force de ton amour pour que nous protégions la vie et la beauté.</a:t>
            </a:r>
          </a:p>
          <a:p>
            <a:pPr algn="just"/>
            <a:r>
              <a:rPr lang="fr-FR" i="1" dirty="0" smtClean="0"/>
              <a:t>Inonde-nous de paix, pour que nous vivions comme frères et sœurs, sans causer de dommage à personne.</a:t>
            </a:r>
          </a:p>
          <a:p>
            <a:pPr algn="just"/>
            <a:r>
              <a:rPr lang="fr-FR" i="1" dirty="0" smtClean="0"/>
              <a:t>O Dieu des pauvres, aide-nous à secourir les abandonnés et les oubliés de cette terre qui valent tant à tes yeux.</a:t>
            </a:r>
          </a:p>
          <a:p>
            <a:pPr algn="just"/>
            <a:r>
              <a:rPr lang="fr-FR" i="1" dirty="0" smtClean="0"/>
              <a:t>Guéris nos vies, pour que nous soyons des protecteurs du monde et non des prédateurs, pour que nous semions la beauté et non la pollution ni la destruction?</a:t>
            </a:r>
          </a:p>
          <a:p>
            <a:pPr algn="just"/>
            <a:r>
              <a:rPr lang="fr-FR" i="1" dirty="0" smtClean="0"/>
              <a:t>Touche les cœurs de ceux qui cherchent seulement les profits aux dépens de la terre et des pauvres.</a:t>
            </a:r>
          </a:p>
          <a:p>
            <a:pPr algn="just"/>
            <a:r>
              <a:rPr lang="fr-FR" i="1" dirty="0" smtClean="0"/>
              <a:t>Apprends-nous à découvrir la valeur de chaque chose, à contempler, émerveillée, à reconnaître que nous sommes profondément unis à toutes les créatures, sur le chemin vers ta lumière infinie.</a:t>
            </a:r>
          </a:p>
          <a:p>
            <a:pPr algn="just"/>
            <a:r>
              <a:rPr lang="fr-FR" i="1" dirty="0" smtClean="0"/>
              <a:t>Merci parce que Tu es avec nous tous les jours. Soutiens-nous, nous t’en prions, dans notre luette pour la justice, l’amour et la paix. </a:t>
            </a:r>
            <a:endParaRPr lang="fr-FR" i="1" dirty="0"/>
          </a:p>
        </p:txBody>
      </p:sp>
    </p:spTree>
    <p:extLst>
      <p:ext uri="{BB962C8B-B14F-4D97-AF65-F5344CB8AC3E}">
        <p14:creationId xmlns:p14="http://schemas.microsoft.com/office/powerpoint/2010/main" val="27649525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401</TotalTime>
  <Words>413</Words>
  <Application>Microsoft Office PowerPoint</Application>
  <PresentationFormat>Affichage à l'écran (4:3)</PresentationFormat>
  <Paragraphs>102</Paragraphs>
  <Slides>10</Slides>
  <Notes>0</Notes>
  <HiddenSlides>0</HiddenSlides>
  <MMClips>0</MMClips>
  <ScaleCrop>false</ScaleCrop>
  <HeadingPairs>
    <vt:vector size="4" baseType="variant">
      <vt:variant>
        <vt:lpstr>Thème</vt:lpstr>
      </vt:variant>
      <vt:variant>
        <vt:i4>1</vt:i4>
      </vt:variant>
      <vt:variant>
        <vt:lpstr>Titres des diapositives</vt:lpstr>
      </vt:variant>
      <vt:variant>
        <vt:i4>10</vt:i4>
      </vt:variant>
    </vt:vector>
  </HeadingPairs>
  <TitlesOfParts>
    <vt:vector size="11" baseType="lpstr">
      <vt:lpstr>Débit</vt:lpstr>
      <vt:lpstr>Espérer,  dans un monde  qui souffre de désespérance </vt:lpstr>
      <vt:lpstr>1. Ce que veut dire espérer,     dans un monde de l’inquiétude</vt:lpstr>
      <vt:lpstr>Ce qui nous touche, ce que nous espérons</vt:lpstr>
      <vt:lpstr>2. Rencontrer, Ecouter, Dialoguer</vt:lpstr>
      <vt:lpstr>Un « dialogue persévérant et courageux »</vt:lpstr>
      <vt:lpstr>3. Parole, Promesse, Pardon</vt:lpstr>
      <vt:lpstr>« Quand l’hiver ensevelit la graine… »       (Tibhirine 1996)</vt:lpstr>
      <vt:lpstr>4. Espérer contre toute (des)espérance</vt:lpstr>
      <vt:lpstr>4. Une petite boussole pour garder     le « cap de bonne espérance »</vt:lpstr>
      <vt:lpstr>« Prière pour notre terre »  (conclusion de l’encyclique « Laudato si » de François (Mai 2015)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Espérer,  dans un monde  qui souffre de désespérance</dc:title>
  <dc:creator>BMD</dc:creator>
  <cp:lastModifiedBy>BMD</cp:lastModifiedBy>
  <cp:revision>22</cp:revision>
  <cp:lastPrinted>2025-05-16T09:28:17Z</cp:lastPrinted>
  <dcterms:created xsi:type="dcterms:W3CDTF">2025-05-15T08:19:13Z</dcterms:created>
  <dcterms:modified xsi:type="dcterms:W3CDTF">2025-05-16T12:27:45Z</dcterms:modified>
</cp:coreProperties>
</file>