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9"/>
  </p:notesMasterIdLst>
  <p:sldIdLst>
    <p:sldId id="2782" r:id="rId2"/>
    <p:sldId id="2783" r:id="rId3"/>
    <p:sldId id="2784" r:id="rId4"/>
    <p:sldId id="2353" r:id="rId5"/>
    <p:sldId id="2206" r:id="rId6"/>
    <p:sldId id="2676" r:id="rId7"/>
    <p:sldId id="270" r:id="rId8"/>
    <p:sldId id="2288" r:id="rId9"/>
    <p:sldId id="272" r:id="rId10"/>
    <p:sldId id="2793" r:id="rId11"/>
    <p:sldId id="2770" r:id="rId12"/>
    <p:sldId id="2792" r:id="rId13"/>
    <p:sldId id="2567" r:id="rId14"/>
    <p:sldId id="2819" r:id="rId15"/>
    <p:sldId id="2817" r:id="rId16"/>
    <p:sldId id="274" r:id="rId17"/>
    <p:sldId id="2779" r:id="rId18"/>
    <p:sldId id="278" r:id="rId19"/>
    <p:sldId id="279" r:id="rId20"/>
    <p:sldId id="2663" r:id="rId21"/>
    <p:sldId id="2768" r:id="rId22"/>
    <p:sldId id="281" r:id="rId23"/>
    <p:sldId id="2780" r:id="rId24"/>
    <p:sldId id="2808" r:id="rId25"/>
    <p:sldId id="285" r:id="rId26"/>
    <p:sldId id="288" r:id="rId27"/>
    <p:sldId id="2762" r:id="rId28"/>
    <p:sldId id="2813" r:id="rId29"/>
    <p:sldId id="2816" r:id="rId30"/>
    <p:sldId id="2760" r:id="rId31"/>
    <p:sldId id="2761" r:id="rId32"/>
    <p:sldId id="2763" r:id="rId33"/>
    <p:sldId id="767" r:id="rId34"/>
    <p:sldId id="2807" r:id="rId35"/>
    <p:sldId id="2824" r:id="rId36"/>
    <p:sldId id="2822" r:id="rId37"/>
    <p:sldId id="2293" r:id="rId38"/>
  </p:sldIdLst>
  <p:sldSz cx="12192000" cy="6858000"/>
  <p:notesSz cx="6858000" cy="9144000"/>
  <p:embeddedFontLst>
    <p:embeddedFont>
      <p:font typeface="Calibri" panose="020F0502020204030204" pitchFamily="34" charset="0"/>
      <p:regular r:id="rId40"/>
      <p:bold r:id="rId41"/>
      <p:italic r:id="rId42"/>
      <p:boldItalic r:id="rId43"/>
    </p:embeddedFont>
    <p:embeddedFont>
      <p:font typeface="Calibri Light" panose="020F0302020204030204" pitchFamily="34" charset="0"/>
      <p:regular r:id="rId44"/>
      <p:italic r:id="rId45"/>
    </p:embeddedFont>
    <p:embeddedFont>
      <p:font typeface="Pacifico" pitchFamily="2" charset="77"/>
      <p:regular r:id="rId46"/>
    </p:embeddedFont>
    <p:embeddedFont>
      <p:font typeface="Raleway Black" panose="020F0502020204030204" pitchFamily="34" charset="0"/>
      <p:bold r:id="rId47"/>
      <p:italic r:id="rId48"/>
      <p:boldItalic r:id="rId49"/>
    </p:embeddedFont>
    <p:embeddedFont>
      <p:font typeface="Raleway SemiBold" panose="020F0502020204030204" pitchFamily="34" charset="0"/>
      <p:regular r:id="rId50"/>
      <p:bold r:id="rId51"/>
      <p:italic r:id="rId52"/>
      <p:boldItalic r:id="rId5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83">
          <p15:clr>
            <a:srgbClr val="A4A3A4"/>
          </p15:clr>
        </p15:guide>
        <p15:guide id="2" pos="3795" userDrawn="1">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07" roundtripDataSignature="AMtx7mh2lup5zL7lNTk9N6kJ730cUBHgIg=="/>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0564"/>
    <p:restoredTop sz="94559"/>
  </p:normalViewPr>
  <p:slideViewPr>
    <p:cSldViewPr snapToGrid="0">
      <p:cViewPr varScale="1">
        <p:scale>
          <a:sx n="119" d="100"/>
          <a:sy n="119" d="100"/>
        </p:scale>
        <p:origin x="416" y="192"/>
      </p:cViewPr>
      <p:guideLst>
        <p:guide orient="horz" pos="2183"/>
        <p:guide pos="3795"/>
      </p:guideLst>
    </p:cSldViewPr>
  </p:slideViewPr>
  <p:notesTextViewPr>
    <p:cViewPr>
      <p:scale>
        <a:sx n="1" d="1"/>
        <a:sy n="1" d="1"/>
      </p:scale>
      <p:origin x="0" y="0"/>
    </p:cViewPr>
  </p:notesTextViewPr>
  <p:sorterViewPr>
    <p:cViewPr>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10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font" Target="fonts/font8.fntdata"/><Relationship Id="rId50" Type="http://schemas.openxmlformats.org/officeDocument/2006/relationships/font" Target="fonts/font11.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customschemas.google.com/relationships/presentationmetadata" Target="metadata"/><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font" Target="fonts/font6.fntdata"/><Relationship Id="rId53" Type="http://schemas.openxmlformats.org/officeDocument/2006/relationships/font" Target="fonts/font14.fntdata"/><Relationship Id="rId110"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 Id="rId48" Type="http://schemas.openxmlformats.org/officeDocument/2006/relationships/font" Target="fonts/font9.fntdata"/><Relationship Id="rId8" Type="http://schemas.openxmlformats.org/officeDocument/2006/relationships/slide" Target="slides/slide7.xml"/><Relationship Id="rId51" Type="http://schemas.openxmlformats.org/officeDocument/2006/relationships/font" Target="fonts/font12.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7.fntdata"/><Relationship Id="rId108"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font" Target="fonts/font2.fntdata"/><Relationship Id="rId11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0.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5.fntdata"/><Relationship Id="rId52" Type="http://schemas.openxmlformats.org/officeDocument/2006/relationships/font" Target="fonts/font1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fr-FR" sz="1200" b="0" i="0" u="none" strike="noStrike" cap="none">
                <a:solidFill>
                  <a:schemeClr val="dk1"/>
                </a:solidFill>
                <a:latin typeface="Calibri"/>
                <a:ea typeface="Calibri"/>
                <a:cs typeface="Calibri"/>
                <a:sym typeface="Calibri"/>
              </a:rPr>
              <a:t>‹N°›</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fr-FR" sz="1200" b="0" i="0" u="none" strike="noStrike" cap="none" smtClean="0">
                <a:solidFill>
                  <a:schemeClr val="dk1"/>
                </a:solidFill>
                <a:latin typeface="Calibri"/>
                <a:ea typeface="Calibri"/>
                <a:cs typeface="Calibri"/>
                <a:sym typeface="Calibri"/>
              </a:rPr>
              <a:t>1</a:t>
            </a:fld>
            <a:endParaRPr lang="fr-F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610415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48B4F14E-416C-3749-ADE0-7241ADB6AEBA}" type="slidenum">
              <a:rPr lang="fr-FR" smtClean="0"/>
              <a:t>4</a:t>
            </a:fld>
            <a:endParaRPr lang="fr-FR"/>
          </a:p>
        </p:txBody>
      </p:sp>
    </p:spTree>
    <p:extLst>
      <p:ext uri="{BB962C8B-B14F-4D97-AF65-F5344CB8AC3E}">
        <p14:creationId xmlns:p14="http://schemas.microsoft.com/office/powerpoint/2010/main" val="29286585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6" name="Google Shape;286;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9" name="Google Shape;309;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0" name="Google Shape;310;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FR"/>
              <a:t>9</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3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9" name="Google Shape;439;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9" name="Google Shape;309;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0" name="Google Shape;310;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FR"/>
              <a:t>15</a:t>
            </a:fld>
            <a:endParaRPr/>
          </a:p>
        </p:txBody>
      </p:sp>
    </p:spTree>
    <p:extLst>
      <p:ext uri="{BB962C8B-B14F-4D97-AF65-F5344CB8AC3E}">
        <p14:creationId xmlns:p14="http://schemas.microsoft.com/office/powerpoint/2010/main" val="27878684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9" name="Google Shape;329;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2" name="Google Shape;342;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0" name="Google Shape;360;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2" name="Google Shape;372;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0" name="Google Shape;390;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95250" algn="l" rtl="0">
              <a:spcBef>
                <a:spcPts val="0"/>
              </a:spcBef>
              <a:spcAft>
                <a:spcPts val="0"/>
              </a:spcAft>
              <a:buClr>
                <a:schemeClr val="dk1"/>
              </a:buClr>
              <a:buSzPts val="1200"/>
              <a:buFont typeface="Calibri"/>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391" name="Google Shape;391;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FR"/>
              <a:t>22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7" name="Google Shape;417;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8" name="Google Shape;418;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FR"/>
              <a:t>23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Google Shape;431;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2" name="Google Shape;432;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9" name="Google Shape;459;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0" name="Google Shape;460;p3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FR"/>
              <a:t>26</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Page contenus 1 colonne">
  <p:cSld name="Page contenus 1 colonne">
    <p:spTree>
      <p:nvGrpSpPr>
        <p:cNvPr id="1" name="Shape 21"/>
        <p:cNvGrpSpPr/>
        <p:nvPr/>
      </p:nvGrpSpPr>
      <p:grpSpPr>
        <a:xfrm>
          <a:off x="0" y="0"/>
          <a:ext cx="0" cy="0"/>
          <a:chOff x="0" y="0"/>
          <a:chExt cx="0" cy="0"/>
        </a:xfrm>
      </p:grpSpPr>
      <p:sp>
        <p:nvSpPr>
          <p:cNvPr id="22" name="Google Shape;22;p39"/>
          <p:cNvSpPr txBox="1">
            <a:spLocks noGrp="1"/>
          </p:cNvSpPr>
          <p:nvPr>
            <p:ph type="title"/>
          </p:nvPr>
        </p:nvSpPr>
        <p:spPr>
          <a:xfrm>
            <a:off x="2520000" y="2184300"/>
            <a:ext cx="8640000" cy="7636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600"/>
              <a:buFont typeface="Raleway Black"/>
              <a:buNone/>
              <a:defRPr sz="2133">
                <a:latin typeface="Raleway Black"/>
                <a:ea typeface="Raleway Black"/>
                <a:cs typeface="Raleway Black"/>
                <a:sym typeface="Raleway Black"/>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3" name="Google Shape;23;p39"/>
          <p:cNvSpPr txBox="1">
            <a:spLocks noGrp="1"/>
          </p:cNvSpPr>
          <p:nvPr>
            <p:ph type="title" idx="2"/>
          </p:nvPr>
        </p:nvSpPr>
        <p:spPr>
          <a:xfrm>
            <a:off x="2520000" y="654833"/>
            <a:ext cx="8640000" cy="6604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4400"/>
              <a:buFont typeface="Raleway Black"/>
              <a:buNone/>
              <a:defRPr>
                <a:latin typeface="Raleway Black"/>
                <a:ea typeface="Raleway Black"/>
                <a:cs typeface="Raleway Black"/>
                <a:sym typeface="Raleway Black"/>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24" name="Google Shape;24;p39"/>
          <p:cNvSpPr txBox="1">
            <a:spLocks noGrp="1"/>
          </p:cNvSpPr>
          <p:nvPr>
            <p:ph type="body" idx="1"/>
          </p:nvPr>
        </p:nvSpPr>
        <p:spPr>
          <a:xfrm>
            <a:off x="2518199" y="2705100"/>
            <a:ext cx="8640000" cy="3403600"/>
          </a:xfrm>
          <a:prstGeom prst="rect">
            <a:avLst/>
          </a:prstGeom>
          <a:noFill/>
          <a:ln>
            <a:noFill/>
          </a:ln>
        </p:spPr>
        <p:txBody>
          <a:bodyPr spcFirstLastPara="1" wrap="square" lIns="0" tIns="0" rIns="0" bIns="0" anchor="t" anchorCtr="0">
            <a:noAutofit/>
          </a:bodyPr>
          <a:lstStyle>
            <a:lvl1pPr marL="457200" lvl="0" indent="-292100" algn="l">
              <a:lnSpc>
                <a:spcPct val="100000"/>
              </a:lnSpc>
              <a:spcBef>
                <a:spcPts val="0"/>
              </a:spcBef>
              <a:spcAft>
                <a:spcPts val="0"/>
              </a:spcAft>
              <a:buClr>
                <a:srgbClr val="000000"/>
              </a:buClr>
              <a:buSzPts val="1000"/>
              <a:buFont typeface="Raleway SemiBold"/>
              <a:buChar char="●"/>
              <a:defRPr sz="1333">
                <a:solidFill>
                  <a:srgbClr val="000000"/>
                </a:solidFill>
                <a:latin typeface="Raleway SemiBold"/>
                <a:ea typeface="Raleway SemiBold"/>
                <a:cs typeface="Raleway SemiBold"/>
                <a:sym typeface="Raleway SemiBold"/>
              </a:defRPr>
            </a:lvl1pPr>
            <a:lvl2pPr marL="914400" lvl="1" indent="-292100" algn="l">
              <a:lnSpc>
                <a:spcPct val="100000"/>
              </a:lnSpc>
              <a:spcBef>
                <a:spcPts val="0"/>
              </a:spcBef>
              <a:spcAft>
                <a:spcPts val="0"/>
              </a:spcAft>
              <a:buClr>
                <a:srgbClr val="000000"/>
              </a:buClr>
              <a:buSzPts val="1000"/>
              <a:buFont typeface="Raleway SemiBold"/>
              <a:buChar char="○"/>
              <a:defRPr sz="1333">
                <a:solidFill>
                  <a:srgbClr val="000000"/>
                </a:solidFill>
                <a:latin typeface="Raleway SemiBold"/>
                <a:ea typeface="Raleway SemiBold"/>
                <a:cs typeface="Raleway SemiBold"/>
                <a:sym typeface="Raleway SemiBold"/>
              </a:defRPr>
            </a:lvl2pPr>
            <a:lvl3pPr marL="1371600" lvl="2" indent="-292100" algn="l">
              <a:lnSpc>
                <a:spcPct val="100000"/>
              </a:lnSpc>
              <a:spcBef>
                <a:spcPts val="0"/>
              </a:spcBef>
              <a:spcAft>
                <a:spcPts val="0"/>
              </a:spcAft>
              <a:buClr>
                <a:srgbClr val="000000"/>
              </a:buClr>
              <a:buSzPts val="1000"/>
              <a:buFont typeface="Raleway SemiBold"/>
              <a:buChar char="■"/>
              <a:defRPr sz="1333">
                <a:solidFill>
                  <a:srgbClr val="000000"/>
                </a:solidFill>
                <a:latin typeface="Raleway SemiBold"/>
                <a:ea typeface="Raleway SemiBold"/>
                <a:cs typeface="Raleway SemiBold"/>
                <a:sym typeface="Raleway SemiBold"/>
              </a:defRPr>
            </a:lvl3pPr>
            <a:lvl4pPr marL="1828800" lvl="3" indent="-292100" algn="l">
              <a:lnSpc>
                <a:spcPct val="100000"/>
              </a:lnSpc>
              <a:spcBef>
                <a:spcPts val="0"/>
              </a:spcBef>
              <a:spcAft>
                <a:spcPts val="0"/>
              </a:spcAft>
              <a:buClr>
                <a:srgbClr val="000000"/>
              </a:buClr>
              <a:buSzPts val="1000"/>
              <a:buFont typeface="Raleway SemiBold"/>
              <a:buChar char="●"/>
              <a:defRPr sz="1333">
                <a:solidFill>
                  <a:srgbClr val="000000"/>
                </a:solidFill>
                <a:latin typeface="Raleway SemiBold"/>
                <a:ea typeface="Raleway SemiBold"/>
                <a:cs typeface="Raleway SemiBold"/>
                <a:sym typeface="Raleway SemiBold"/>
              </a:defRPr>
            </a:lvl4pPr>
            <a:lvl5pPr marL="2286000" lvl="4" indent="-292100" algn="l">
              <a:lnSpc>
                <a:spcPct val="100000"/>
              </a:lnSpc>
              <a:spcBef>
                <a:spcPts val="0"/>
              </a:spcBef>
              <a:spcAft>
                <a:spcPts val="0"/>
              </a:spcAft>
              <a:buClr>
                <a:srgbClr val="000000"/>
              </a:buClr>
              <a:buSzPts val="1000"/>
              <a:buFont typeface="Raleway SemiBold"/>
              <a:buChar char="○"/>
              <a:defRPr sz="1333">
                <a:solidFill>
                  <a:srgbClr val="000000"/>
                </a:solidFill>
                <a:latin typeface="Raleway SemiBold"/>
                <a:ea typeface="Raleway SemiBold"/>
                <a:cs typeface="Raleway SemiBold"/>
                <a:sym typeface="Raleway SemiBold"/>
              </a:defRPr>
            </a:lvl5pPr>
            <a:lvl6pPr marL="2743200" lvl="5" indent="-292100" algn="l">
              <a:lnSpc>
                <a:spcPct val="100000"/>
              </a:lnSpc>
              <a:spcBef>
                <a:spcPts val="0"/>
              </a:spcBef>
              <a:spcAft>
                <a:spcPts val="0"/>
              </a:spcAft>
              <a:buClr>
                <a:srgbClr val="000000"/>
              </a:buClr>
              <a:buSzPts val="1000"/>
              <a:buFont typeface="Raleway SemiBold"/>
              <a:buChar char="■"/>
              <a:defRPr sz="1333">
                <a:solidFill>
                  <a:srgbClr val="000000"/>
                </a:solidFill>
                <a:latin typeface="Raleway SemiBold"/>
                <a:ea typeface="Raleway SemiBold"/>
                <a:cs typeface="Raleway SemiBold"/>
                <a:sym typeface="Raleway SemiBold"/>
              </a:defRPr>
            </a:lvl6pPr>
            <a:lvl7pPr marL="3200400" lvl="6" indent="-292100" algn="l">
              <a:lnSpc>
                <a:spcPct val="100000"/>
              </a:lnSpc>
              <a:spcBef>
                <a:spcPts val="0"/>
              </a:spcBef>
              <a:spcAft>
                <a:spcPts val="0"/>
              </a:spcAft>
              <a:buClr>
                <a:srgbClr val="000000"/>
              </a:buClr>
              <a:buSzPts val="1000"/>
              <a:buFont typeface="Raleway SemiBold"/>
              <a:buChar char="●"/>
              <a:defRPr sz="1333">
                <a:solidFill>
                  <a:srgbClr val="000000"/>
                </a:solidFill>
                <a:latin typeface="Raleway SemiBold"/>
                <a:ea typeface="Raleway SemiBold"/>
                <a:cs typeface="Raleway SemiBold"/>
                <a:sym typeface="Raleway SemiBold"/>
              </a:defRPr>
            </a:lvl7pPr>
            <a:lvl8pPr marL="3657600" lvl="7" indent="-292100" algn="l">
              <a:lnSpc>
                <a:spcPct val="100000"/>
              </a:lnSpc>
              <a:spcBef>
                <a:spcPts val="0"/>
              </a:spcBef>
              <a:spcAft>
                <a:spcPts val="0"/>
              </a:spcAft>
              <a:buClr>
                <a:srgbClr val="000000"/>
              </a:buClr>
              <a:buSzPts val="1000"/>
              <a:buFont typeface="Raleway SemiBold"/>
              <a:buChar char="○"/>
              <a:defRPr sz="1333">
                <a:solidFill>
                  <a:srgbClr val="000000"/>
                </a:solidFill>
                <a:latin typeface="Raleway SemiBold"/>
                <a:ea typeface="Raleway SemiBold"/>
                <a:cs typeface="Raleway SemiBold"/>
                <a:sym typeface="Raleway SemiBold"/>
              </a:defRPr>
            </a:lvl8pPr>
            <a:lvl9pPr marL="4114800" lvl="8" indent="-292100" algn="l">
              <a:lnSpc>
                <a:spcPct val="100000"/>
              </a:lnSpc>
              <a:spcBef>
                <a:spcPts val="0"/>
              </a:spcBef>
              <a:spcAft>
                <a:spcPts val="0"/>
              </a:spcAft>
              <a:buClr>
                <a:srgbClr val="000000"/>
              </a:buClr>
              <a:buSzPts val="1000"/>
              <a:buFont typeface="Raleway SemiBold"/>
              <a:buChar char="■"/>
              <a:defRPr sz="1333">
                <a:solidFill>
                  <a:srgbClr val="000000"/>
                </a:solidFill>
                <a:latin typeface="Raleway SemiBold"/>
                <a:ea typeface="Raleway SemiBold"/>
                <a:cs typeface="Raleway SemiBold"/>
                <a:sym typeface="Raleway SemiBold"/>
              </a:defRPr>
            </a:lvl9pPr>
          </a:lstStyle>
          <a:p>
            <a:endParaRPr/>
          </a:p>
        </p:txBody>
      </p:sp>
      <p:sp>
        <p:nvSpPr>
          <p:cNvPr id="25" name="Google Shape;25;p39"/>
          <p:cNvSpPr txBox="1">
            <a:spLocks noGrp="1"/>
          </p:cNvSpPr>
          <p:nvPr>
            <p:ph type="title" idx="3"/>
          </p:nvPr>
        </p:nvSpPr>
        <p:spPr>
          <a:xfrm>
            <a:off x="3961167" y="5402067"/>
            <a:ext cx="7198800" cy="7636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rgbClr val="EF8062"/>
              </a:buClr>
              <a:buSzPts val="1600"/>
              <a:buFont typeface="Pacifico"/>
              <a:buNone/>
              <a:defRPr sz="2133">
                <a:solidFill>
                  <a:srgbClr val="EF8062"/>
                </a:solidFill>
                <a:latin typeface="Pacifico"/>
                <a:ea typeface="Pacifico"/>
                <a:cs typeface="Pacifico"/>
                <a:sym typeface="Pacifico"/>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6" name="Google Shape;26;p39"/>
          <p:cNvSpPr/>
          <p:nvPr/>
        </p:nvSpPr>
        <p:spPr>
          <a:xfrm>
            <a:off x="0" y="0"/>
            <a:ext cx="1568000" cy="6858000"/>
          </a:xfrm>
          <a:prstGeom prst="rect">
            <a:avLst/>
          </a:prstGeom>
          <a:solidFill>
            <a:srgbClr val="EF8062"/>
          </a:solidFill>
          <a:ln>
            <a:noFill/>
          </a:ln>
        </p:spPr>
        <p:txBody>
          <a:bodyPr spcFirstLastPara="1" wrap="square" lIns="121900" tIns="121900" rIns="121900" bIns="121900" anchor="ctr" anchorCtr="0">
            <a:noAutofit/>
          </a:bodyPr>
          <a:lstStyle/>
          <a:p>
            <a:pPr marL="0" marR="0" lvl="0" indent="0" algn="l" rtl="0">
              <a:spcBef>
                <a:spcPts val="0"/>
              </a:spcBef>
              <a:spcAft>
                <a:spcPts val="0"/>
              </a:spcAft>
              <a:buClr>
                <a:schemeClr val="dk1"/>
              </a:buClr>
              <a:buSzPts val="2400"/>
              <a:buFont typeface="Calibri"/>
              <a:buNone/>
            </a:pPr>
            <a:endParaRPr sz="2400" b="0" i="0" u="none" strike="noStrike" cap="none">
              <a:solidFill>
                <a:schemeClr val="dk1"/>
              </a:solidFill>
              <a:latin typeface="Calibri"/>
              <a:ea typeface="Calibri"/>
              <a:cs typeface="Calibri"/>
              <a:sym typeface="Calibri"/>
            </a:endParaRPr>
          </a:p>
        </p:txBody>
      </p:sp>
      <p:sp>
        <p:nvSpPr>
          <p:cNvPr id="27" name="Google Shape;27;p39"/>
          <p:cNvSpPr txBox="1">
            <a:spLocks noGrp="1"/>
          </p:cNvSpPr>
          <p:nvPr>
            <p:ph type="sldNum" idx="12"/>
          </p:nvPr>
        </p:nvSpPr>
        <p:spPr>
          <a:xfrm>
            <a:off x="418200" y="355789"/>
            <a:ext cx="731600" cy="524800"/>
          </a:xfrm>
          <a:prstGeom prst="rect">
            <a:avLst/>
          </a:prstGeom>
          <a:noFill/>
          <a:ln>
            <a:noFill/>
          </a:ln>
        </p:spPr>
        <p:txBody>
          <a:bodyPr spcFirstLastPara="1" wrap="square" lIns="0" tIns="0" rIns="0" bIns="0" anchor="ctr" anchorCtr="0">
            <a:noAutofit/>
          </a:bodyPr>
          <a:lstStyle>
            <a:lvl1pPr marL="0" lvl="0" indent="0" algn="ctr">
              <a:buClr>
                <a:schemeClr val="dk1"/>
              </a:buClr>
              <a:buSzPts val="2400"/>
              <a:buFont typeface="Raleway Black"/>
              <a:buNone/>
              <a:defRPr sz="2400" b="0" i="0" u="none" strike="noStrike" cap="none">
                <a:solidFill>
                  <a:schemeClr val="dk1"/>
                </a:solidFill>
                <a:latin typeface="Raleway Black"/>
                <a:ea typeface="Raleway Black"/>
                <a:cs typeface="Raleway Black"/>
                <a:sym typeface="Raleway Black"/>
              </a:defRPr>
            </a:lvl1pPr>
            <a:lvl2pPr marL="0" lvl="1" indent="0" algn="ctr">
              <a:buClr>
                <a:schemeClr val="dk1"/>
              </a:buClr>
              <a:buSzPts val="2400"/>
              <a:buFont typeface="Raleway Black"/>
              <a:buNone/>
              <a:defRPr sz="2400" b="0" i="0" u="none" strike="noStrike" cap="none">
                <a:solidFill>
                  <a:schemeClr val="dk1"/>
                </a:solidFill>
                <a:latin typeface="Raleway Black"/>
                <a:ea typeface="Raleway Black"/>
                <a:cs typeface="Raleway Black"/>
                <a:sym typeface="Raleway Black"/>
              </a:defRPr>
            </a:lvl2pPr>
            <a:lvl3pPr marL="0" lvl="2" indent="0" algn="ctr">
              <a:buClr>
                <a:schemeClr val="dk1"/>
              </a:buClr>
              <a:buSzPts val="2400"/>
              <a:buFont typeface="Raleway Black"/>
              <a:buNone/>
              <a:defRPr sz="2400" b="0" i="0" u="none" strike="noStrike" cap="none">
                <a:solidFill>
                  <a:schemeClr val="dk1"/>
                </a:solidFill>
                <a:latin typeface="Raleway Black"/>
                <a:ea typeface="Raleway Black"/>
                <a:cs typeface="Raleway Black"/>
                <a:sym typeface="Raleway Black"/>
              </a:defRPr>
            </a:lvl3pPr>
            <a:lvl4pPr marL="0" lvl="3" indent="0" algn="ctr">
              <a:buClr>
                <a:schemeClr val="dk1"/>
              </a:buClr>
              <a:buSzPts val="2400"/>
              <a:buFont typeface="Raleway Black"/>
              <a:buNone/>
              <a:defRPr sz="2400" b="0" i="0" u="none" strike="noStrike" cap="none">
                <a:solidFill>
                  <a:schemeClr val="dk1"/>
                </a:solidFill>
                <a:latin typeface="Raleway Black"/>
                <a:ea typeface="Raleway Black"/>
                <a:cs typeface="Raleway Black"/>
                <a:sym typeface="Raleway Black"/>
              </a:defRPr>
            </a:lvl4pPr>
            <a:lvl5pPr marL="0" lvl="4" indent="0" algn="ctr">
              <a:buClr>
                <a:schemeClr val="dk1"/>
              </a:buClr>
              <a:buSzPts val="2400"/>
              <a:buFont typeface="Raleway Black"/>
              <a:buNone/>
              <a:defRPr sz="2400" b="0" i="0" u="none" strike="noStrike" cap="none">
                <a:solidFill>
                  <a:schemeClr val="dk1"/>
                </a:solidFill>
                <a:latin typeface="Raleway Black"/>
                <a:ea typeface="Raleway Black"/>
                <a:cs typeface="Raleway Black"/>
                <a:sym typeface="Raleway Black"/>
              </a:defRPr>
            </a:lvl5pPr>
            <a:lvl6pPr marL="0" lvl="5" indent="0" algn="ctr">
              <a:buClr>
                <a:schemeClr val="dk1"/>
              </a:buClr>
              <a:buSzPts val="2400"/>
              <a:buFont typeface="Raleway Black"/>
              <a:buNone/>
              <a:defRPr sz="2400" b="0" i="0" u="none" strike="noStrike" cap="none">
                <a:solidFill>
                  <a:schemeClr val="dk1"/>
                </a:solidFill>
                <a:latin typeface="Raleway Black"/>
                <a:ea typeface="Raleway Black"/>
                <a:cs typeface="Raleway Black"/>
                <a:sym typeface="Raleway Black"/>
              </a:defRPr>
            </a:lvl6pPr>
            <a:lvl7pPr marL="0" lvl="6" indent="0" algn="ctr">
              <a:buClr>
                <a:schemeClr val="dk1"/>
              </a:buClr>
              <a:buSzPts val="2400"/>
              <a:buFont typeface="Raleway Black"/>
              <a:buNone/>
              <a:defRPr sz="2400" b="0" i="0" u="none" strike="noStrike" cap="none">
                <a:solidFill>
                  <a:schemeClr val="dk1"/>
                </a:solidFill>
                <a:latin typeface="Raleway Black"/>
                <a:ea typeface="Raleway Black"/>
                <a:cs typeface="Raleway Black"/>
                <a:sym typeface="Raleway Black"/>
              </a:defRPr>
            </a:lvl7pPr>
            <a:lvl8pPr marL="0" lvl="7" indent="0" algn="ctr">
              <a:buClr>
                <a:schemeClr val="dk1"/>
              </a:buClr>
              <a:buSzPts val="2400"/>
              <a:buFont typeface="Raleway Black"/>
              <a:buNone/>
              <a:defRPr sz="2400" b="0" i="0" u="none" strike="noStrike" cap="none">
                <a:solidFill>
                  <a:schemeClr val="dk1"/>
                </a:solidFill>
                <a:latin typeface="Raleway Black"/>
                <a:ea typeface="Raleway Black"/>
                <a:cs typeface="Raleway Black"/>
                <a:sym typeface="Raleway Black"/>
              </a:defRPr>
            </a:lvl8pPr>
            <a:lvl9pPr marL="0" lvl="8" indent="0" algn="ctr">
              <a:buClr>
                <a:schemeClr val="dk1"/>
              </a:buClr>
              <a:buSzPts val="2400"/>
              <a:buFont typeface="Raleway Black"/>
              <a:buNone/>
              <a:defRPr sz="2400" b="0" i="0" u="none" strike="noStrike" cap="none">
                <a:solidFill>
                  <a:schemeClr val="dk1"/>
                </a:solidFill>
                <a:latin typeface="Raleway Black"/>
                <a:ea typeface="Raleway Black"/>
                <a:cs typeface="Raleway Black"/>
                <a:sym typeface="Raleway Black"/>
              </a:defRPr>
            </a:lvl9pPr>
          </a:lstStyle>
          <a:p>
            <a:pPr marL="0" lvl="0" indent="0" algn="ctr" rtl="0">
              <a:spcBef>
                <a:spcPts val="0"/>
              </a:spcBef>
              <a:spcAft>
                <a:spcPts val="0"/>
              </a:spcAft>
              <a:buNone/>
            </a:pPr>
            <a:fld id="{00000000-1234-1234-1234-123412341234}" type="slidenum">
              <a:rPr lang="fr-FR"/>
              <a:t>‹N°›</a:t>
            </a:fld>
            <a:endParaRPr/>
          </a:p>
        </p:txBody>
      </p:sp>
      <p:cxnSp>
        <p:nvCxnSpPr>
          <p:cNvPr id="28" name="Google Shape;28;p39"/>
          <p:cNvCxnSpPr/>
          <p:nvPr/>
        </p:nvCxnSpPr>
        <p:spPr>
          <a:xfrm>
            <a:off x="333200" y="1186667"/>
            <a:ext cx="901600" cy="0"/>
          </a:xfrm>
          <a:prstGeom prst="straightConnector1">
            <a:avLst/>
          </a:prstGeom>
          <a:noFill/>
          <a:ln w="9525" cap="flat" cmpd="sng">
            <a:solidFill>
              <a:schemeClr val="dk1"/>
            </a:solidFill>
            <a:prstDash val="solid"/>
            <a:round/>
            <a:headEnd type="none" w="sm" len="sm"/>
            <a:tailEnd type="none" w="sm" len="sm"/>
          </a:ln>
        </p:spPr>
      </p:cxnSp>
      <p:cxnSp>
        <p:nvCxnSpPr>
          <p:cNvPr id="29" name="Google Shape;29;p39"/>
          <p:cNvCxnSpPr/>
          <p:nvPr/>
        </p:nvCxnSpPr>
        <p:spPr>
          <a:xfrm>
            <a:off x="333200" y="5606267"/>
            <a:ext cx="901600" cy="0"/>
          </a:xfrm>
          <a:prstGeom prst="straightConnector1">
            <a:avLst/>
          </a:prstGeom>
          <a:noFill/>
          <a:ln w="9525" cap="flat" cmpd="sng">
            <a:solidFill>
              <a:schemeClr val="dk1"/>
            </a:solidFill>
            <a:prstDash val="solid"/>
            <a:round/>
            <a:headEnd type="none" w="sm" len="sm"/>
            <a:tailEnd type="none" w="sm" len="sm"/>
          </a:ln>
        </p:spPr>
      </p:cxnSp>
      <p:sp>
        <p:nvSpPr>
          <p:cNvPr id="30" name="Google Shape;30;p39"/>
          <p:cNvSpPr txBox="1">
            <a:spLocks noGrp="1"/>
          </p:cNvSpPr>
          <p:nvPr>
            <p:ph type="title" idx="4"/>
          </p:nvPr>
        </p:nvSpPr>
        <p:spPr>
          <a:xfrm rot="-5400000">
            <a:off x="-1152800" y="3008267"/>
            <a:ext cx="3873600" cy="763600"/>
          </a:xfrm>
          <a:prstGeom prst="rect">
            <a:avLst/>
          </a:prstGeom>
          <a:noFill/>
          <a:ln>
            <a:noFill/>
          </a:ln>
        </p:spPr>
        <p:txBody>
          <a:bodyPr spcFirstLastPara="1" wrap="square" lIns="0" tIns="0" rIns="0" bIns="0" anchor="ctr" anchorCtr="0">
            <a:noAutofit/>
          </a:bodyPr>
          <a:lstStyle>
            <a:lvl1pPr lvl="0" algn="ctr">
              <a:lnSpc>
                <a:spcPct val="90000"/>
              </a:lnSpc>
              <a:spcBef>
                <a:spcPts val="0"/>
              </a:spcBef>
              <a:spcAft>
                <a:spcPts val="0"/>
              </a:spcAft>
              <a:buClr>
                <a:schemeClr val="dk1"/>
              </a:buClr>
              <a:buSzPts val="3467"/>
              <a:buFont typeface="Raleway Black"/>
              <a:buNone/>
              <a:defRPr sz="3466">
                <a:latin typeface="Raleway Black"/>
                <a:ea typeface="Raleway Black"/>
                <a:cs typeface="Raleway Black"/>
                <a:sym typeface="Raleway Black"/>
              </a:defRPr>
            </a:lvl1pPr>
            <a:lvl2pPr lvl="1">
              <a:spcBef>
                <a:spcPts val="0"/>
              </a:spcBef>
              <a:spcAft>
                <a:spcPts val="0"/>
              </a:spcAft>
              <a:buClr>
                <a:srgbClr val="FFFFFF"/>
              </a:buClr>
              <a:buSzPts val="3467"/>
              <a:buNone/>
              <a:defRPr sz="3466">
                <a:solidFill>
                  <a:srgbClr val="FFFFFF"/>
                </a:solidFill>
              </a:defRPr>
            </a:lvl2pPr>
            <a:lvl3pPr lvl="2">
              <a:spcBef>
                <a:spcPts val="0"/>
              </a:spcBef>
              <a:spcAft>
                <a:spcPts val="0"/>
              </a:spcAft>
              <a:buClr>
                <a:srgbClr val="FFFFFF"/>
              </a:buClr>
              <a:buSzPts val="3467"/>
              <a:buNone/>
              <a:defRPr sz="3466">
                <a:solidFill>
                  <a:srgbClr val="FFFFFF"/>
                </a:solidFill>
              </a:defRPr>
            </a:lvl3pPr>
            <a:lvl4pPr lvl="3">
              <a:spcBef>
                <a:spcPts val="0"/>
              </a:spcBef>
              <a:spcAft>
                <a:spcPts val="0"/>
              </a:spcAft>
              <a:buClr>
                <a:srgbClr val="FFFFFF"/>
              </a:buClr>
              <a:buSzPts val="3467"/>
              <a:buNone/>
              <a:defRPr sz="3466">
                <a:solidFill>
                  <a:srgbClr val="FFFFFF"/>
                </a:solidFill>
              </a:defRPr>
            </a:lvl4pPr>
            <a:lvl5pPr lvl="4">
              <a:spcBef>
                <a:spcPts val="0"/>
              </a:spcBef>
              <a:spcAft>
                <a:spcPts val="0"/>
              </a:spcAft>
              <a:buClr>
                <a:srgbClr val="FFFFFF"/>
              </a:buClr>
              <a:buSzPts val="3467"/>
              <a:buNone/>
              <a:defRPr sz="3466">
                <a:solidFill>
                  <a:srgbClr val="FFFFFF"/>
                </a:solidFill>
              </a:defRPr>
            </a:lvl5pPr>
            <a:lvl6pPr lvl="5">
              <a:spcBef>
                <a:spcPts val="0"/>
              </a:spcBef>
              <a:spcAft>
                <a:spcPts val="0"/>
              </a:spcAft>
              <a:buClr>
                <a:srgbClr val="FFFFFF"/>
              </a:buClr>
              <a:buSzPts val="3467"/>
              <a:buNone/>
              <a:defRPr sz="3466">
                <a:solidFill>
                  <a:srgbClr val="FFFFFF"/>
                </a:solidFill>
              </a:defRPr>
            </a:lvl6pPr>
            <a:lvl7pPr lvl="6">
              <a:spcBef>
                <a:spcPts val="0"/>
              </a:spcBef>
              <a:spcAft>
                <a:spcPts val="0"/>
              </a:spcAft>
              <a:buClr>
                <a:srgbClr val="FFFFFF"/>
              </a:buClr>
              <a:buSzPts val="3467"/>
              <a:buNone/>
              <a:defRPr sz="3466">
                <a:solidFill>
                  <a:srgbClr val="FFFFFF"/>
                </a:solidFill>
              </a:defRPr>
            </a:lvl7pPr>
            <a:lvl8pPr lvl="7">
              <a:spcBef>
                <a:spcPts val="0"/>
              </a:spcBef>
              <a:spcAft>
                <a:spcPts val="0"/>
              </a:spcAft>
              <a:buClr>
                <a:srgbClr val="FFFFFF"/>
              </a:buClr>
              <a:buSzPts val="3467"/>
              <a:buNone/>
              <a:defRPr sz="3466">
                <a:solidFill>
                  <a:srgbClr val="FFFFFF"/>
                </a:solidFill>
              </a:defRPr>
            </a:lvl8pPr>
            <a:lvl9pPr lvl="8">
              <a:spcBef>
                <a:spcPts val="0"/>
              </a:spcBef>
              <a:spcAft>
                <a:spcPts val="0"/>
              </a:spcAft>
              <a:buClr>
                <a:srgbClr val="FFFFFF"/>
              </a:buClr>
              <a:buSzPts val="3467"/>
              <a:buNone/>
              <a:defRPr sz="3466">
                <a:solidFill>
                  <a:srgbClr val="FFFFFF"/>
                </a:solidFill>
              </a:defRPr>
            </a:lvl9pPr>
          </a:lstStyle>
          <a:p>
            <a:endParaRPr/>
          </a:p>
        </p:txBody>
      </p:sp>
      <p:sp>
        <p:nvSpPr>
          <p:cNvPr id="31" name="Google Shape;31;p39"/>
          <p:cNvSpPr txBox="1"/>
          <p:nvPr/>
        </p:nvSpPr>
        <p:spPr>
          <a:xfrm>
            <a:off x="126200" y="5885667"/>
            <a:ext cx="1315600" cy="607200"/>
          </a:xfrm>
          <a:prstGeom prst="rect">
            <a:avLst/>
          </a:prstGeom>
          <a:noFill/>
          <a:ln>
            <a:noFill/>
          </a:ln>
        </p:spPr>
        <p:txBody>
          <a:bodyPr spcFirstLastPara="1" wrap="square" lIns="121900" tIns="121900" rIns="121900" bIns="121900" anchor="t" anchorCtr="0">
            <a:noAutofit/>
          </a:bodyPr>
          <a:lstStyle/>
          <a:p>
            <a:pPr marL="0" marR="0" lvl="0" indent="0" algn="ctr" rtl="0">
              <a:lnSpc>
                <a:spcPct val="100000"/>
              </a:lnSpc>
              <a:spcBef>
                <a:spcPts val="0"/>
              </a:spcBef>
              <a:spcAft>
                <a:spcPts val="0"/>
              </a:spcAft>
              <a:buClr>
                <a:schemeClr val="dk1"/>
              </a:buClr>
              <a:buSzPts val="1200"/>
              <a:buFont typeface="Raleway Black"/>
              <a:buNone/>
            </a:pPr>
            <a:r>
              <a:rPr lang="fr-FR" sz="1200" b="0" i="0" u="none" strike="noStrike" cap="none">
                <a:solidFill>
                  <a:schemeClr val="dk1"/>
                </a:solidFill>
                <a:latin typeface="Raleway Black"/>
                <a:ea typeface="Raleway Black"/>
                <a:cs typeface="Raleway Black"/>
                <a:sym typeface="Raleway Black"/>
              </a:rPr>
              <a:t>Le Grand Tour GERME</a:t>
            </a:r>
            <a:endParaRPr sz="1200" b="0" i="0" u="none" strike="noStrike" cap="none">
              <a:solidFill>
                <a:schemeClr val="dk1"/>
              </a:solidFill>
              <a:latin typeface="Raleway Black"/>
              <a:ea typeface="Raleway Black"/>
              <a:cs typeface="Raleway Black"/>
              <a:sym typeface="Raleway Black"/>
            </a:endParaRPr>
          </a:p>
        </p:txBody>
      </p:sp>
    </p:spTree>
  </p:cSld>
  <p:clrMapOvr>
    <a:masterClrMapping/>
  </p:clrMapOvr>
  <p:extLst>
    <p:ext uri="{DCECCB84-F9BA-43D5-87BE-67443E8EF086}">
      <p15:sldGuideLst xmlns:p15="http://schemas.microsoft.com/office/powerpoint/2012/main">
        <p15:guide id="1" pos="1191">
          <p15:clr>
            <a:srgbClr val="FA7B17"/>
          </p15:clr>
        </p15:guide>
        <p15:guide id="2" pos="5272">
          <p15:clr>
            <a:srgbClr val="FA7B17"/>
          </p15:clr>
        </p15:guide>
        <p15:guide id="3" orient="horz" pos="340">
          <p15:clr>
            <a:srgbClr val="FA7B17"/>
          </p15:clr>
        </p15:guide>
        <p15:guide id="4" orient="horz" pos="2886">
          <p15:clr>
            <a:srgbClr val="FA7B17"/>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Vide" type="blank">
  <p:cSld name="BLANK">
    <p:spTree>
      <p:nvGrpSpPr>
        <p:cNvPr id="1" name="Shape 32"/>
        <p:cNvGrpSpPr/>
        <p:nvPr/>
      </p:nvGrpSpPr>
      <p:grpSpPr>
        <a:xfrm>
          <a:off x="0" y="0"/>
          <a:ext cx="0" cy="0"/>
          <a:chOff x="0" y="0"/>
          <a:chExt cx="0" cy="0"/>
        </a:xfrm>
      </p:grpSpPr>
      <p:sp>
        <p:nvSpPr>
          <p:cNvPr id="33" name="Google Shape;33;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re et contenu" type="obj">
  <p:cSld name="OBJECT">
    <p:spTree>
      <p:nvGrpSpPr>
        <p:cNvPr id="1" name="Shape 36"/>
        <p:cNvGrpSpPr/>
        <p:nvPr/>
      </p:nvGrpSpPr>
      <p:grpSpPr>
        <a:xfrm>
          <a:off x="0" y="0"/>
          <a:ext cx="0" cy="0"/>
          <a:chOff x="0" y="0"/>
          <a:chExt cx="0" cy="0"/>
        </a:xfrm>
      </p:grpSpPr>
      <p:sp>
        <p:nvSpPr>
          <p:cNvPr id="37" name="Google Shape;37;p4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4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 name="Google Shape;39;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re de section" type="secHead">
  <p:cSld name="SECTION_HEADER">
    <p:spTree>
      <p:nvGrpSpPr>
        <p:cNvPr id="1" name="Shape 48"/>
        <p:cNvGrpSpPr/>
        <p:nvPr/>
      </p:nvGrpSpPr>
      <p:grpSpPr>
        <a:xfrm>
          <a:off x="0" y="0"/>
          <a:ext cx="0" cy="0"/>
          <a:chOff x="0" y="0"/>
          <a:chExt cx="0" cy="0"/>
        </a:xfrm>
      </p:grpSpPr>
      <p:sp>
        <p:nvSpPr>
          <p:cNvPr id="49" name="Google Shape;49;p4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0" name="Google Shape;50;p4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51" name="Google Shape;51;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eux contenus" type="twoObj">
  <p:cSld name="TWO_OBJECTS">
    <p:spTree>
      <p:nvGrpSpPr>
        <p:cNvPr id="1" name="Shape 54"/>
        <p:cNvGrpSpPr/>
        <p:nvPr/>
      </p:nvGrpSpPr>
      <p:grpSpPr>
        <a:xfrm>
          <a:off x="0" y="0"/>
          <a:ext cx="0" cy="0"/>
          <a:chOff x="0" y="0"/>
          <a:chExt cx="0" cy="0"/>
        </a:xfrm>
      </p:grpSpPr>
      <p:sp>
        <p:nvSpPr>
          <p:cNvPr id="55" name="Google Shape;55;p4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4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7" name="Google Shape;57;p4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8" name="Google Shape;58;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aison" type="twoTxTwoObj">
  <p:cSld name="TWO_OBJECTS_WITH_TEXT">
    <p:spTree>
      <p:nvGrpSpPr>
        <p:cNvPr id="1" name="Shape 61"/>
        <p:cNvGrpSpPr/>
        <p:nvPr/>
      </p:nvGrpSpPr>
      <p:grpSpPr>
        <a:xfrm>
          <a:off x="0" y="0"/>
          <a:ext cx="0" cy="0"/>
          <a:chOff x="0" y="0"/>
          <a:chExt cx="0" cy="0"/>
        </a:xfrm>
      </p:grpSpPr>
      <p:sp>
        <p:nvSpPr>
          <p:cNvPr id="62" name="Google Shape;62;p4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4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4" name="Google Shape;64;p4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5" name="Google Shape;65;p4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6" name="Google Shape;66;p4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7" name="Google Shape;67;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re seul" type="titleOnly">
  <p:cSld name="TITLE_ONLY">
    <p:spTree>
      <p:nvGrpSpPr>
        <p:cNvPr id="1" name="Shape 70"/>
        <p:cNvGrpSpPr/>
        <p:nvPr/>
      </p:nvGrpSpPr>
      <p:grpSpPr>
        <a:xfrm>
          <a:off x="0" y="0"/>
          <a:ext cx="0" cy="0"/>
          <a:chOff x="0" y="0"/>
          <a:chExt cx="0" cy="0"/>
        </a:xfrm>
      </p:grpSpPr>
      <p:sp>
        <p:nvSpPr>
          <p:cNvPr id="71" name="Google Shape;71;p4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u avec légende" type="objTx">
  <p:cSld name="OBJECT_WITH_CAPTION_TEXT">
    <p:spTree>
      <p:nvGrpSpPr>
        <p:cNvPr id="1" name="Shape 75"/>
        <p:cNvGrpSpPr/>
        <p:nvPr/>
      </p:nvGrpSpPr>
      <p:grpSpPr>
        <a:xfrm>
          <a:off x="0" y="0"/>
          <a:ext cx="0" cy="0"/>
          <a:chOff x="0" y="0"/>
          <a:chExt cx="0" cy="0"/>
        </a:xfrm>
      </p:grpSpPr>
      <p:sp>
        <p:nvSpPr>
          <p:cNvPr id="76" name="Google Shape;76;p4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7" name="Google Shape;77;p4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78" name="Google Shape;78;p4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9" name="Google Shape;79;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mage avec légende" type="picTx">
  <p:cSld name="PICTURE_WITH_CAPTION_TEXT">
    <p:spTree>
      <p:nvGrpSpPr>
        <p:cNvPr id="1" name="Shape 82"/>
        <p:cNvGrpSpPr/>
        <p:nvPr/>
      </p:nvGrpSpPr>
      <p:grpSpPr>
        <a:xfrm>
          <a:off x="0" y="0"/>
          <a:ext cx="0" cy="0"/>
          <a:chOff x="0" y="0"/>
          <a:chExt cx="0" cy="0"/>
        </a:xfrm>
      </p:grpSpPr>
      <p:sp>
        <p:nvSpPr>
          <p:cNvPr id="83" name="Google Shape;83;p4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4" name="Google Shape;84;p48"/>
          <p:cNvSpPr>
            <a:spLocks noGrp="1"/>
          </p:cNvSpPr>
          <p:nvPr>
            <p:ph type="pic" idx="2"/>
          </p:nvPr>
        </p:nvSpPr>
        <p:spPr>
          <a:xfrm>
            <a:off x="5183188" y="987425"/>
            <a:ext cx="6172200" cy="4873625"/>
          </a:xfrm>
          <a:prstGeom prst="rect">
            <a:avLst/>
          </a:prstGeom>
          <a:noFill/>
          <a:ln>
            <a:noFill/>
          </a:ln>
        </p:spPr>
      </p:sp>
      <p:sp>
        <p:nvSpPr>
          <p:cNvPr id="85" name="Google Shape;85;p4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86" name="Google Shape;86;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re et texte vertical" type="vertTx">
  <p:cSld name="VERTICAL_TEXT">
    <p:spTree>
      <p:nvGrpSpPr>
        <p:cNvPr id="1" name="Shape 89"/>
        <p:cNvGrpSpPr/>
        <p:nvPr/>
      </p:nvGrpSpPr>
      <p:grpSpPr>
        <a:xfrm>
          <a:off x="0" y="0"/>
          <a:ext cx="0" cy="0"/>
          <a:chOff x="0" y="0"/>
          <a:chExt cx="0" cy="0"/>
        </a:xfrm>
      </p:grpSpPr>
      <p:sp>
        <p:nvSpPr>
          <p:cNvPr id="90" name="Google Shape;90;p4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1" name="Google Shape;91;p4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2" name="Google Shape;92;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 name="Google Shape;93;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re vertical et texte" type="vertTitleAndTx">
  <p:cSld name="VERTICAL_TITLE_AND_VERTICAL_TEXT">
    <p:spTree>
      <p:nvGrpSpPr>
        <p:cNvPr id="1" name="Shape 95"/>
        <p:cNvGrpSpPr/>
        <p:nvPr/>
      </p:nvGrpSpPr>
      <p:grpSpPr>
        <a:xfrm>
          <a:off x="0" y="0"/>
          <a:ext cx="0" cy="0"/>
          <a:chOff x="0" y="0"/>
          <a:chExt cx="0" cy="0"/>
        </a:xfrm>
      </p:grpSpPr>
      <p:sp>
        <p:nvSpPr>
          <p:cNvPr id="96" name="Google Shape;96;p5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7" name="Google Shape;97;p5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8" name="Google Shape;98;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914400" y="2130426"/>
            <a:ext cx="10363200" cy="1470025"/>
          </a:xfrm>
        </p:spPr>
        <p:txBody>
          <a:bodyPr/>
          <a:lstStyle/>
          <a:p>
            <a:r>
              <a:rPr lang="fr-FR"/>
              <a:t>Cliquez et modifiez le titre</a:t>
            </a:r>
          </a:p>
        </p:txBody>
      </p:sp>
      <p:sp>
        <p:nvSpPr>
          <p:cNvPr id="3" name="Sous-titr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p>
            <a:fld id="{B3115116-BA06-FE4C-9F46-7D15A33EAD97}" type="datetimeFigureOut">
              <a:rPr lang="fr-FR" smtClean="0"/>
              <a:t>16/05/2025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6E34A06-D737-0949-8BCE-E06173D1BCE4}" type="slidenum">
              <a:rPr lang="fr-FR" smtClean="0"/>
              <a:t>‹N°›</a:t>
            </a:fld>
            <a:endParaRPr lang="fr-FR"/>
          </a:p>
        </p:txBody>
      </p:sp>
    </p:spTree>
    <p:extLst>
      <p:ext uri="{BB962C8B-B14F-4D97-AF65-F5344CB8AC3E}">
        <p14:creationId xmlns:p14="http://schemas.microsoft.com/office/powerpoint/2010/main" val="33352894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re et contenu">
    <p:spTree>
      <p:nvGrpSpPr>
        <p:cNvPr id="1" name=""/>
        <p:cNvGrpSpPr/>
        <p:nvPr/>
      </p:nvGrpSpPr>
      <p:grpSpPr>
        <a:xfrm>
          <a:off x="0" y="0"/>
          <a:ext cx="0" cy="0"/>
          <a:chOff x="0" y="0"/>
          <a:chExt cx="0" cy="0"/>
        </a:xfrm>
      </p:grpSpPr>
      <p:sp>
        <p:nvSpPr>
          <p:cNvPr id="5" name="Espace réservé du pied de page 4">
            <a:extLst>
              <a:ext uri="{FF2B5EF4-FFF2-40B4-BE49-F238E27FC236}">
                <a16:creationId xmlns:a16="http://schemas.microsoft.com/office/drawing/2014/main" id="{D034781C-9187-7B40-970D-B32DE2C039E9}"/>
              </a:ext>
            </a:extLst>
          </p:cNvPr>
          <p:cNvSpPr>
            <a:spLocks noGrp="1"/>
          </p:cNvSpPr>
          <p:nvPr>
            <p:ph type="ftr" sz="quarter" idx="11"/>
          </p:nvPr>
        </p:nvSpPr>
        <p:spPr>
          <a:xfrm>
            <a:off x="2185061" y="6356350"/>
            <a:ext cx="5968339" cy="365125"/>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6A61663C-C986-1C46-ADE7-0B20021D3C0B}"/>
              </a:ext>
            </a:extLst>
          </p:cNvPr>
          <p:cNvSpPr>
            <a:spLocks noGrp="1"/>
          </p:cNvSpPr>
          <p:nvPr>
            <p:ph type="sldNum" sz="quarter" idx="12"/>
          </p:nvPr>
        </p:nvSpPr>
        <p:spPr/>
        <p:txBody>
          <a:bodyPr/>
          <a:lstStyle/>
          <a:p>
            <a:fld id="{FD51DD10-B8CB-8B42-87C2-30B745D00CD2}" type="slidenum">
              <a:rPr lang="fr-FR" smtClean="0"/>
              <a:t>‹N°›</a:t>
            </a:fld>
            <a:endParaRPr lang="fr-FR"/>
          </a:p>
        </p:txBody>
      </p:sp>
      <p:sp>
        <p:nvSpPr>
          <p:cNvPr id="11" name="Espace réservé du texte 2">
            <a:extLst>
              <a:ext uri="{FF2B5EF4-FFF2-40B4-BE49-F238E27FC236}">
                <a16:creationId xmlns:a16="http://schemas.microsoft.com/office/drawing/2014/main" id="{79A5DCAF-F147-474B-8063-236EA25D1118}"/>
              </a:ext>
            </a:extLst>
          </p:cNvPr>
          <p:cNvSpPr>
            <a:spLocks noGrp="1"/>
          </p:cNvSpPr>
          <p:nvPr>
            <p:ph idx="1"/>
          </p:nvPr>
        </p:nvSpPr>
        <p:spPr>
          <a:xfrm>
            <a:off x="123230" y="1153414"/>
            <a:ext cx="11891608" cy="5023549"/>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2" name="Espace réservé du titre 1">
            <a:extLst>
              <a:ext uri="{FF2B5EF4-FFF2-40B4-BE49-F238E27FC236}">
                <a16:creationId xmlns:a16="http://schemas.microsoft.com/office/drawing/2014/main" id="{33710362-3E3C-0F40-B17A-FC41AACA5C26}"/>
              </a:ext>
            </a:extLst>
          </p:cNvPr>
          <p:cNvSpPr>
            <a:spLocks noGrp="1"/>
          </p:cNvSpPr>
          <p:nvPr>
            <p:ph type="title"/>
          </p:nvPr>
        </p:nvSpPr>
        <p:spPr>
          <a:xfrm>
            <a:off x="200722" y="77531"/>
            <a:ext cx="11814116" cy="875447"/>
          </a:xfrm>
          <a:prstGeom prst="rect">
            <a:avLst/>
          </a:prstGeom>
        </p:spPr>
        <p:txBody>
          <a:bodyPr vert="horz" lIns="91440" tIns="45720" rIns="91440" bIns="45720" rtlCol="0" anchor="ctr">
            <a:normAutofit/>
          </a:bodyPr>
          <a:lstStyle>
            <a:lvl1pPr>
              <a:defRPr sz="3600"/>
            </a:lvl1pPr>
          </a:lstStyle>
          <a:p>
            <a:r>
              <a:rPr lang="fr-FR" dirty="0"/>
              <a:t>Modifiez le style du titre</a:t>
            </a:r>
          </a:p>
        </p:txBody>
      </p:sp>
    </p:spTree>
    <p:extLst>
      <p:ext uri="{BB962C8B-B14F-4D97-AF65-F5344CB8AC3E}">
        <p14:creationId xmlns:p14="http://schemas.microsoft.com/office/powerpoint/2010/main" val="18784549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3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70" r:id="rId12"/>
    <p:sldLayoutId id="2147483671"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tiff"/><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3.jpg"/><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8.jpeg"/><Relationship Id="rId7"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31.jp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32.gi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6.jpeg"/><Relationship Id="rId3" Type="http://schemas.openxmlformats.org/officeDocument/2006/relationships/image" Target="../media/image36.png"/><Relationship Id="rId7" Type="http://schemas.openxmlformats.org/officeDocument/2006/relationships/image" Target="../media/image40.png"/><Relationship Id="rId12" Type="http://schemas.openxmlformats.org/officeDocument/2006/relationships/image" Target="../media/image45.jpeg"/><Relationship Id="rId17" Type="http://schemas.openxmlformats.org/officeDocument/2006/relationships/image" Target="../media/image50.png"/><Relationship Id="rId2" Type="http://schemas.openxmlformats.org/officeDocument/2006/relationships/notesSlide" Target="../notesSlides/notesSlide12.xml"/><Relationship Id="rId16" Type="http://schemas.openxmlformats.org/officeDocument/2006/relationships/image" Target="../media/image49.jpeg"/><Relationship Id="rId1" Type="http://schemas.openxmlformats.org/officeDocument/2006/relationships/slideLayout" Target="../slideLayouts/slideLayout2.xml"/><Relationship Id="rId6" Type="http://schemas.openxmlformats.org/officeDocument/2006/relationships/image" Target="../media/image39.png"/><Relationship Id="rId11" Type="http://schemas.openxmlformats.org/officeDocument/2006/relationships/image" Target="../media/image44.jpeg"/><Relationship Id="rId5" Type="http://schemas.openxmlformats.org/officeDocument/2006/relationships/image" Target="../media/image38.png"/><Relationship Id="rId15" Type="http://schemas.openxmlformats.org/officeDocument/2006/relationships/image" Target="../media/image48.png"/><Relationship Id="rId10" Type="http://schemas.openxmlformats.org/officeDocument/2006/relationships/image" Target="../media/image43.jpeg"/><Relationship Id="rId4" Type="http://schemas.openxmlformats.org/officeDocument/2006/relationships/image" Target="../media/image37.png"/><Relationship Id="rId9" Type="http://schemas.openxmlformats.org/officeDocument/2006/relationships/image" Target="../media/image42.jpeg"/><Relationship Id="rId14" Type="http://schemas.openxmlformats.org/officeDocument/2006/relationships/image" Target="../media/image47.jpeg"/></Relationships>
</file>

<file path=ppt/slides/_rels/slide24.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26.jpeg"/><Relationship Id="rId1" Type="http://schemas.openxmlformats.org/officeDocument/2006/relationships/slideLayout" Target="../slideLayouts/slideLayout2.xml"/><Relationship Id="rId4" Type="http://schemas.openxmlformats.org/officeDocument/2006/relationships/image" Target="../media/image56.jpeg"/></Relationships>
</file>

<file path=ppt/slides/_rels/slide2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jpe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59.gif"/><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61.jpeg"/><Relationship Id="rId7" Type="http://schemas.openxmlformats.org/officeDocument/2006/relationships/image" Target="../media/image65.jpeg"/><Relationship Id="rId2" Type="http://schemas.openxmlformats.org/officeDocument/2006/relationships/image" Target="../media/image60.png"/><Relationship Id="rId1" Type="http://schemas.openxmlformats.org/officeDocument/2006/relationships/slideLayout" Target="../slideLayouts/slideLayout13.xml"/><Relationship Id="rId6" Type="http://schemas.openxmlformats.org/officeDocument/2006/relationships/image" Target="../media/image64.jpeg"/><Relationship Id="rId5" Type="http://schemas.openxmlformats.org/officeDocument/2006/relationships/image" Target="../media/image63.png"/><Relationship Id="rId10" Type="http://schemas.openxmlformats.org/officeDocument/2006/relationships/image" Target="../media/image68.png"/><Relationship Id="rId4" Type="http://schemas.openxmlformats.org/officeDocument/2006/relationships/image" Target="../media/image62.png"/><Relationship Id="rId9" Type="http://schemas.openxmlformats.org/officeDocument/2006/relationships/image" Target="../media/image67.png"/></Relationships>
</file>

<file path=ppt/slides/_rels/slide35.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1.png"/><Relationship Id="rId7" Type="http://schemas.openxmlformats.org/officeDocument/2006/relationships/image" Target="../media/image2.jpg"/><Relationship Id="rId2" Type="http://schemas.openxmlformats.org/officeDocument/2006/relationships/image" Target="../media/image70.jpg"/><Relationship Id="rId1" Type="http://schemas.openxmlformats.org/officeDocument/2006/relationships/slideLayout" Target="../slideLayouts/slideLayout13.xml"/><Relationship Id="rId6" Type="http://schemas.openxmlformats.org/officeDocument/2006/relationships/image" Target="../media/image74.jpeg"/><Relationship Id="rId11" Type="http://schemas.openxmlformats.org/officeDocument/2006/relationships/image" Target="../media/image78.jpg"/><Relationship Id="rId5" Type="http://schemas.openxmlformats.org/officeDocument/2006/relationships/image" Target="../media/image73.png"/><Relationship Id="rId10" Type="http://schemas.openxmlformats.org/officeDocument/2006/relationships/image" Target="../media/image77.png"/><Relationship Id="rId4" Type="http://schemas.openxmlformats.org/officeDocument/2006/relationships/image" Target="../media/image72.png"/><Relationship Id="rId9" Type="http://schemas.openxmlformats.org/officeDocument/2006/relationships/image" Target="../media/image7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2EF3A15A-BDBF-9D99-8498-D10B3DEAFB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7844" cy="7047571"/>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e 7">
            <a:extLst>
              <a:ext uri="{FF2B5EF4-FFF2-40B4-BE49-F238E27FC236}">
                <a16:creationId xmlns:a16="http://schemas.microsoft.com/office/drawing/2014/main" id="{1EBEC874-9F10-7544-97C9-6AB649141DE8}"/>
              </a:ext>
            </a:extLst>
          </p:cNvPr>
          <p:cNvGrpSpPr/>
          <p:nvPr/>
        </p:nvGrpSpPr>
        <p:grpSpPr>
          <a:xfrm>
            <a:off x="2984279" y="5310166"/>
            <a:ext cx="5840871" cy="1241495"/>
            <a:chOff x="945932" y="3982624"/>
            <a:chExt cx="4380653" cy="931121"/>
          </a:xfrm>
        </p:grpSpPr>
        <p:sp>
          <p:nvSpPr>
            <p:cNvPr id="2" name="ZoneTexte 1">
              <a:extLst>
                <a:ext uri="{FF2B5EF4-FFF2-40B4-BE49-F238E27FC236}">
                  <a16:creationId xmlns:a16="http://schemas.microsoft.com/office/drawing/2014/main" id="{5EE1FA55-79A6-5548-A395-EE44590B9A98}"/>
                </a:ext>
              </a:extLst>
            </p:cNvPr>
            <p:cNvSpPr txBox="1"/>
            <p:nvPr/>
          </p:nvSpPr>
          <p:spPr>
            <a:xfrm>
              <a:off x="2802037" y="4087332"/>
              <a:ext cx="2524548" cy="777232"/>
            </a:xfrm>
            <a:prstGeom prst="rect">
              <a:avLst/>
            </a:prstGeom>
            <a:solidFill>
              <a:schemeClr val="bg1">
                <a:alpha val="74737"/>
              </a:schemeClr>
            </a:solidFill>
          </p:spPr>
          <p:txBody>
            <a:bodyPr wrap="square" rtlCol="0">
              <a:spAutoFit/>
            </a:bodyPr>
            <a:lstStyle/>
            <a:p>
              <a:pPr algn="ctr"/>
              <a:r>
                <a:rPr lang="fr-FR" sz="2400" b="1" dirty="0">
                  <a:solidFill>
                    <a:schemeClr val="tx1"/>
                  </a:solidFill>
                  <a:latin typeface="Calibri" panose="020F0502020204030204" pitchFamily="34" charset="0"/>
                  <a:cs typeface="Calibri" panose="020F0502020204030204" pitchFamily="34" charset="0"/>
                </a:rPr>
                <a:t>Olivier Hamant</a:t>
              </a:r>
            </a:p>
            <a:p>
              <a:pPr algn="ctr"/>
              <a:r>
                <a:rPr lang="fr-FR" sz="1867" dirty="0">
                  <a:solidFill>
                    <a:schemeClr val="tx1"/>
                  </a:solidFill>
                  <a:latin typeface="Calibri" panose="020F0502020204030204" pitchFamily="34" charset="0"/>
                  <a:cs typeface="Calibri" panose="020F0502020204030204" pitchFamily="34" charset="0"/>
                </a:rPr>
                <a:t>RDP </a:t>
              </a:r>
              <a:r>
                <a:rPr lang="fr-FR" sz="1867" dirty="0" err="1">
                  <a:solidFill>
                    <a:schemeClr val="tx1"/>
                  </a:solidFill>
                  <a:latin typeface="Calibri" panose="020F0502020204030204" pitchFamily="34" charset="0"/>
                  <a:cs typeface="Calibri" panose="020F0502020204030204" pitchFamily="34" charset="0"/>
                </a:rPr>
                <a:t>lab</a:t>
              </a:r>
              <a:r>
                <a:rPr lang="fr-FR" sz="1867" dirty="0">
                  <a:solidFill>
                    <a:schemeClr val="tx1"/>
                  </a:solidFill>
                  <a:latin typeface="Calibri" panose="020F0502020204030204" pitchFamily="34" charset="0"/>
                  <a:cs typeface="Calibri" panose="020F0502020204030204" pitchFamily="34" charset="0"/>
                </a:rPr>
                <a:t> &amp; Institut Michel Serres</a:t>
              </a:r>
            </a:p>
            <a:p>
              <a:pPr algn="ctr"/>
              <a:r>
                <a:rPr lang="fr-FR" sz="1867" dirty="0">
                  <a:solidFill>
                    <a:schemeClr val="tx1"/>
                  </a:solidFill>
                  <a:latin typeface="Calibri" panose="020F0502020204030204" pitchFamily="34" charset="0"/>
                  <a:cs typeface="Calibri" panose="020F0502020204030204" pitchFamily="34" charset="0"/>
                </a:rPr>
                <a:t>INRAE, ENS Lyon</a:t>
              </a:r>
            </a:p>
          </p:txBody>
        </p:sp>
        <p:pic>
          <p:nvPicPr>
            <p:cNvPr id="7" name="Image 6">
              <a:extLst>
                <a:ext uri="{FF2B5EF4-FFF2-40B4-BE49-F238E27FC236}">
                  <a16:creationId xmlns:a16="http://schemas.microsoft.com/office/drawing/2014/main" id="{483A9864-D807-094F-B119-B37E934C78C4}"/>
                </a:ext>
              </a:extLst>
            </p:cNvPr>
            <p:cNvPicPr>
              <a:picLocks noChangeAspect="1"/>
            </p:cNvPicPr>
            <p:nvPr/>
          </p:nvPicPr>
          <p:blipFill>
            <a:blip r:embed="rId4"/>
            <a:stretch>
              <a:fillRect/>
            </a:stretch>
          </p:blipFill>
          <p:spPr>
            <a:xfrm>
              <a:off x="945932" y="3982624"/>
              <a:ext cx="1448411" cy="931121"/>
            </a:xfrm>
            <a:prstGeom prst="rect">
              <a:avLst/>
            </a:prstGeom>
          </p:spPr>
        </p:pic>
      </p:grpSp>
      <p:sp>
        <p:nvSpPr>
          <p:cNvPr id="5" name="ZoneTexte 4">
            <a:extLst>
              <a:ext uri="{FF2B5EF4-FFF2-40B4-BE49-F238E27FC236}">
                <a16:creationId xmlns:a16="http://schemas.microsoft.com/office/drawing/2014/main" id="{8E116D49-C4DC-E151-EE43-0B198E5F5E8C}"/>
              </a:ext>
            </a:extLst>
          </p:cNvPr>
          <p:cNvSpPr txBox="1"/>
          <p:nvPr/>
        </p:nvSpPr>
        <p:spPr>
          <a:xfrm>
            <a:off x="3249340" y="371913"/>
            <a:ext cx="5550446" cy="1754326"/>
          </a:xfrm>
          <a:prstGeom prst="rect">
            <a:avLst/>
          </a:prstGeom>
          <a:solidFill>
            <a:schemeClr val="bg1">
              <a:alpha val="47074"/>
            </a:schemeClr>
          </a:solidFill>
        </p:spPr>
        <p:txBody>
          <a:bodyPr wrap="square" rtlCol="0">
            <a:spAutoFit/>
          </a:bodyPr>
          <a:lstStyle/>
          <a:p>
            <a:pPr algn="ctr" fontAlgn="base"/>
            <a:r>
              <a:rPr lang="fr-FR" sz="5400" b="0" i="0" dirty="0">
                <a:solidFill>
                  <a:srgbClr val="171C24"/>
                </a:solidFill>
                <a:effectLst/>
                <a:latin typeface="Calibri" panose="020F0502020204030204" pitchFamily="34" charset="0"/>
                <a:cs typeface="Calibri" panose="020F0502020204030204" pitchFamily="34" charset="0"/>
              </a:rPr>
              <a:t>La troisième voie du vivant</a:t>
            </a:r>
          </a:p>
        </p:txBody>
      </p:sp>
      <p:sp>
        <p:nvSpPr>
          <p:cNvPr id="3" name="ZoneTexte 2">
            <a:extLst>
              <a:ext uri="{FF2B5EF4-FFF2-40B4-BE49-F238E27FC236}">
                <a16:creationId xmlns:a16="http://schemas.microsoft.com/office/drawing/2014/main" id="{5F60BE74-C4B1-737A-489B-58B07A6E51C3}"/>
              </a:ext>
            </a:extLst>
          </p:cNvPr>
          <p:cNvSpPr txBox="1"/>
          <p:nvPr/>
        </p:nvSpPr>
        <p:spPr>
          <a:xfrm rot="16200000">
            <a:off x="10978076" y="5638712"/>
            <a:ext cx="2117887" cy="246221"/>
          </a:xfrm>
          <a:prstGeom prst="rect">
            <a:avLst/>
          </a:prstGeom>
          <a:noFill/>
        </p:spPr>
        <p:txBody>
          <a:bodyPr wrap="none" rtlCol="0">
            <a:spAutoFit/>
          </a:bodyPr>
          <a:lstStyle/>
          <a:p>
            <a:r>
              <a:rPr lang="fr-FR" sz="1000" dirty="0">
                <a:solidFill>
                  <a:srgbClr val="FFC000"/>
                </a:solidFill>
                <a:latin typeface="Calibri" panose="020F0502020204030204" pitchFamily="34" charset="0"/>
                <a:cs typeface="Calibri" panose="020F0502020204030204" pitchFamily="34" charset="0"/>
              </a:rPr>
              <a:t>Joyeux farceurs – Douanier Rousseau</a:t>
            </a:r>
          </a:p>
        </p:txBody>
      </p:sp>
    </p:spTree>
    <p:extLst>
      <p:ext uri="{BB962C8B-B14F-4D97-AF65-F5344CB8AC3E}">
        <p14:creationId xmlns:p14="http://schemas.microsoft.com/office/powerpoint/2010/main" val="37069376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9D88CC67-3860-2D0B-A83A-65DD647407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7844" cy="70475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15451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F3DA67B-CA48-6758-AF59-AF3552C94DC6}"/>
              </a:ext>
            </a:extLst>
          </p:cNvPr>
          <p:cNvPicPr>
            <a:picLocks noChangeAspect="1"/>
          </p:cNvPicPr>
          <p:nvPr/>
        </p:nvPicPr>
        <p:blipFill>
          <a:blip r:embed="rId2"/>
          <a:stretch>
            <a:fillRect/>
          </a:stretch>
        </p:blipFill>
        <p:spPr>
          <a:xfrm>
            <a:off x="0" y="-400712"/>
            <a:ext cx="12192000" cy="7258712"/>
          </a:xfrm>
          <a:prstGeom prst="rect">
            <a:avLst/>
          </a:prstGeom>
        </p:spPr>
      </p:pic>
      <p:sp>
        <p:nvSpPr>
          <p:cNvPr id="4" name="ZoneTexte 3">
            <a:extLst>
              <a:ext uri="{FF2B5EF4-FFF2-40B4-BE49-F238E27FC236}">
                <a16:creationId xmlns:a16="http://schemas.microsoft.com/office/drawing/2014/main" id="{E3E21F8B-5323-58F5-D370-569DBC7BBF18}"/>
              </a:ext>
            </a:extLst>
          </p:cNvPr>
          <p:cNvSpPr txBox="1"/>
          <p:nvPr/>
        </p:nvSpPr>
        <p:spPr>
          <a:xfrm>
            <a:off x="2781379" y="501805"/>
            <a:ext cx="6625532" cy="769441"/>
          </a:xfrm>
          <a:prstGeom prst="rect">
            <a:avLst/>
          </a:prstGeom>
          <a:solidFill>
            <a:schemeClr val="bg1">
              <a:alpha val="76000"/>
            </a:schemeClr>
          </a:solidFill>
        </p:spPr>
        <p:txBody>
          <a:bodyPr wrap="none" rtlCol="0">
            <a:spAutoFit/>
          </a:bodyPr>
          <a:lstStyle/>
          <a:p>
            <a:r>
              <a:rPr lang="fr-FR" sz="4400" dirty="0">
                <a:solidFill>
                  <a:schemeClr val="tx1"/>
                </a:solidFill>
                <a:effectLst/>
                <a:latin typeface="Calibri" panose="020F0502020204030204" pitchFamily="34" charset="0"/>
                <a:cs typeface="Calibri" panose="020F0502020204030204" pitchFamily="34" charset="0"/>
              </a:rPr>
              <a:t>De la continuité à la rupture</a:t>
            </a:r>
            <a:endParaRPr lang="fr-FR" sz="4400" dirty="0">
              <a:solidFill>
                <a:schemeClr val="tx1"/>
              </a:solidFill>
              <a:latin typeface="Calibri" panose="020F0502020204030204" pitchFamily="34" charset="0"/>
              <a:cs typeface="Calibri" panose="020F0502020204030204" pitchFamily="34" charset="0"/>
            </a:endParaRPr>
          </a:p>
        </p:txBody>
      </p:sp>
      <p:sp>
        <p:nvSpPr>
          <p:cNvPr id="5" name="ZoneTexte 4">
            <a:extLst>
              <a:ext uri="{FF2B5EF4-FFF2-40B4-BE49-F238E27FC236}">
                <a16:creationId xmlns:a16="http://schemas.microsoft.com/office/drawing/2014/main" id="{2FE2A869-681C-B119-D2F2-18B19D4F5377}"/>
              </a:ext>
            </a:extLst>
          </p:cNvPr>
          <p:cNvSpPr txBox="1"/>
          <p:nvPr/>
        </p:nvSpPr>
        <p:spPr>
          <a:xfrm>
            <a:off x="144162" y="6356195"/>
            <a:ext cx="5157181" cy="369332"/>
          </a:xfrm>
          <a:prstGeom prst="rect">
            <a:avLst/>
          </a:prstGeom>
          <a:solidFill>
            <a:schemeClr val="bg1">
              <a:alpha val="67000"/>
            </a:schemeClr>
          </a:solidFill>
        </p:spPr>
        <p:txBody>
          <a:bodyPr wrap="none" rtlCol="0">
            <a:spAutoFit/>
          </a:bodyPr>
          <a:lstStyle/>
          <a:p>
            <a:r>
              <a:rPr lang="fr-FR" sz="1800" dirty="0">
                <a:solidFill>
                  <a:schemeClr val="tx1"/>
                </a:solidFill>
                <a:latin typeface="Calibri" panose="020F0502020204030204" pitchFamily="34" charset="0"/>
                <a:cs typeface="Calibri" panose="020F0502020204030204" pitchFamily="34" charset="0"/>
              </a:rPr>
              <a:t>Valence, Octobre 2024 – Photo: David Ramos / Getty</a:t>
            </a:r>
          </a:p>
        </p:txBody>
      </p:sp>
    </p:spTree>
    <p:extLst>
      <p:ext uri="{BB962C8B-B14F-4D97-AF65-F5344CB8AC3E}">
        <p14:creationId xmlns:p14="http://schemas.microsoft.com/office/powerpoint/2010/main" val="13963445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7D29EBBB-A82F-2147-848D-733B5C6A6FE1}"/>
              </a:ext>
            </a:extLst>
          </p:cNvPr>
          <p:cNvSpPr txBox="1"/>
          <p:nvPr/>
        </p:nvSpPr>
        <p:spPr>
          <a:xfrm>
            <a:off x="3079946" y="343540"/>
            <a:ext cx="5904180" cy="769441"/>
          </a:xfrm>
          <a:prstGeom prst="rect">
            <a:avLst/>
          </a:prstGeom>
          <a:noFill/>
        </p:spPr>
        <p:txBody>
          <a:bodyPr wrap="none" rtlCol="0">
            <a:spAutoFit/>
          </a:bodyPr>
          <a:lstStyle/>
          <a:p>
            <a:pPr algn="ctr"/>
            <a:r>
              <a:rPr lang="fr-FR" sz="4400" dirty="0">
                <a:latin typeface="Calibri" panose="020F0502020204030204" pitchFamily="34" charset="0"/>
                <a:cs typeface="Calibri" panose="020F0502020204030204" pitchFamily="34" charset="0"/>
              </a:rPr>
              <a:t>Un monde (sur)optimisé</a:t>
            </a:r>
          </a:p>
        </p:txBody>
      </p:sp>
      <p:grpSp>
        <p:nvGrpSpPr>
          <p:cNvPr id="6" name="Groupe 5">
            <a:extLst>
              <a:ext uri="{FF2B5EF4-FFF2-40B4-BE49-F238E27FC236}">
                <a16:creationId xmlns:a16="http://schemas.microsoft.com/office/drawing/2014/main" id="{63DA4F0F-6436-5146-B6FC-DF5001FD09CD}"/>
              </a:ext>
            </a:extLst>
          </p:cNvPr>
          <p:cNvGrpSpPr/>
          <p:nvPr/>
        </p:nvGrpSpPr>
        <p:grpSpPr>
          <a:xfrm>
            <a:off x="0" y="1803400"/>
            <a:ext cx="12256621" cy="3941619"/>
            <a:chOff x="0" y="1607127"/>
            <a:chExt cx="12192000" cy="3920837"/>
          </a:xfrm>
        </p:grpSpPr>
        <p:pic>
          <p:nvPicPr>
            <p:cNvPr id="7" name="Picture 2" descr="Semiconductors | Digital Watch Observatory">
              <a:extLst>
                <a:ext uri="{FF2B5EF4-FFF2-40B4-BE49-F238E27FC236}">
                  <a16:creationId xmlns:a16="http://schemas.microsoft.com/office/drawing/2014/main" id="{FADFAB1C-CE69-80EE-D1E0-19FC8EC68C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07128"/>
              <a:ext cx="5853118" cy="392083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6 Tips for Choosing the Right Neighborhood to Buy a House - The Westhorn  Group">
              <a:extLst>
                <a:ext uri="{FF2B5EF4-FFF2-40B4-BE49-F238E27FC236}">
                  <a16:creationId xmlns:a16="http://schemas.microsoft.com/office/drawing/2014/main" id="{88845811-0695-C471-BFB3-9DD0A870DBE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18661" y="1607127"/>
              <a:ext cx="6273339" cy="392083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0671971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11480CA3-7BF6-A640-9C57-9DBB822DF3AD}"/>
              </a:ext>
            </a:extLst>
          </p:cNvPr>
          <p:cNvPicPr>
            <a:picLocks noChangeAspect="1"/>
          </p:cNvPicPr>
          <p:nvPr/>
        </p:nvPicPr>
        <p:blipFill rotWithShape="1">
          <a:blip r:embed="rId2"/>
          <a:srcRect r="43600"/>
          <a:stretch/>
        </p:blipFill>
        <p:spPr>
          <a:xfrm>
            <a:off x="3497119" y="1186132"/>
            <a:ext cx="5157199" cy="2242868"/>
          </a:xfrm>
          <a:prstGeom prst="rect">
            <a:avLst/>
          </a:prstGeom>
        </p:spPr>
      </p:pic>
      <p:sp>
        <p:nvSpPr>
          <p:cNvPr id="3" name="ZoneTexte 2">
            <a:extLst>
              <a:ext uri="{FF2B5EF4-FFF2-40B4-BE49-F238E27FC236}">
                <a16:creationId xmlns:a16="http://schemas.microsoft.com/office/drawing/2014/main" id="{E8640E6D-4C8C-3C41-9E6F-EF9D7DBE84D6}"/>
              </a:ext>
            </a:extLst>
          </p:cNvPr>
          <p:cNvSpPr txBox="1"/>
          <p:nvPr/>
        </p:nvSpPr>
        <p:spPr>
          <a:xfrm>
            <a:off x="2020471" y="204003"/>
            <a:ext cx="8177239" cy="769441"/>
          </a:xfrm>
          <a:prstGeom prst="rect">
            <a:avLst/>
          </a:prstGeom>
          <a:noFill/>
        </p:spPr>
        <p:txBody>
          <a:bodyPr wrap="none" rtlCol="0">
            <a:spAutoFit/>
          </a:bodyPr>
          <a:lstStyle/>
          <a:p>
            <a:r>
              <a:rPr lang="en-US" sz="4400" dirty="0">
                <a:latin typeface="Calibri" panose="020F0502020204030204" pitchFamily="34" charset="0"/>
                <a:cs typeface="Calibri" panose="020F0502020204030204" pitchFamily="34" charset="0"/>
              </a:rPr>
              <a:t>La </a:t>
            </a:r>
            <a:r>
              <a:rPr lang="en-US" sz="4400" dirty="0" err="1">
                <a:latin typeface="Calibri" panose="020F0502020204030204" pitchFamily="34" charset="0"/>
                <a:cs typeface="Calibri" panose="020F0502020204030204" pitchFamily="34" charset="0"/>
              </a:rPr>
              <a:t>suroptimisation</a:t>
            </a:r>
            <a:r>
              <a:rPr lang="en-US" sz="4400" dirty="0">
                <a:latin typeface="Calibri" panose="020F0502020204030204" pitchFamily="34" charset="0"/>
                <a:cs typeface="Calibri" panose="020F0502020204030204" pitchFamily="34" charset="0"/>
              </a:rPr>
              <a:t>: </a:t>
            </a:r>
            <a:r>
              <a:rPr lang="en-US" sz="4400" dirty="0" err="1">
                <a:latin typeface="Calibri" panose="020F0502020204030204" pitchFamily="34" charset="0"/>
                <a:cs typeface="Calibri" panose="020F0502020204030204" pitchFamily="34" charset="0"/>
              </a:rPr>
              <a:t>une</a:t>
            </a:r>
            <a:r>
              <a:rPr lang="en-US" sz="4400" dirty="0">
                <a:latin typeface="Calibri" panose="020F0502020204030204" pitchFamily="34" charset="0"/>
                <a:cs typeface="Calibri" panose="020F0502020204030204" pitchFamily="34" charset="0"/>
              </a:rPr>
              <a:t> </a:t>
            </a:r>
            <a:r>
              <a:rPr lang="en-US" sz="4400" i="1" dirty="0" err="1">
                <a:latin typeface="Calibri" panose="020F0502020204030204" pitchFamily="34" charset="0"/>
                <a:cs typeface="Calibri" panose="020F0502020204030204" pitchFamily="34" charset="0"/>
              </a:rPr>
              <a:t>syn</a:t>
            </a:r>
            <a:r>
              <a:rPr lang="en-US" sz="4400" dirty="0" err="1">
                <a:latin typeface="Calibri" panose="020F0502020204030204" pitchFamily="34" charset="0"/>
                <a:cs typeface="Calibri" panose="020F0502020204030204" pitchFamily="34" charset="0"/>
              </a:rPr>
              <a:t>démie</a:t>
            </a:r>
            <a:r>
              <a:rPr lang="en-US" sz="4400" dirty="0">
                <a:latin typeface="Calibri" panose="020F0502020204030204" pitchFamily="34" charset="0"/>
                <a:cs typeface="Calibri" panose="020F0502020204030204" pitchFamily="34" charset="0"/>
              </a:rPr>
              <a:t>?</a:t>
            </a:r>
          </a:p>
        </p:txBody>
      </p:sp>
      <p:pic>
        <p:nvPicPr>
          <p:cNvPr id="3074" name="Picture 2">
            <a:extLst>
              <a:ext uri="{FF2B5EF4-FFF2-40B4-BE49-F238E27FC236}">
                <a16:creationId xmlns:a16="http://schemas.microsoft.com/office/drawing/2014/main" id="{C0F34F8F-ECAE-0844-81D7-9C32F5F5AA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72847" y="1998787"/>
            <a:ext cx="2917654" cy="407773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076" name="Picture 4" descr="Image dans Infobox.">
            <a:extLst>
              <a:ext uri="{FF2B5EF4-FFF2-40B4-BE49-F238E27FC236}">
                <a16:creationId xmlns:a16="http://schemas.microsoft.com/office/drawing/2014/main" id="{FAA10526-1833-5747-AF60-E4FF41C563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3874362"/>
            <a:ext cx="2332681" cy="2332681"/>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Richard Horton - The Rockefeller Foundation">
            <a:extLst>
              <a:ext uri="{FF2B5EF4-FFF2-40B4-BE49-F238E27FC236}">
                <a16:creationId xmlns:a16="http://schemas.microsoft.com/office/drawing/2014/main" id="{B7D5238A-141F-FD4B-9560-D3FF741BE46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6350" y="3874362"/>
            <a:ext cx="2332681" cy="233268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la-casse-du-siecle">
            <a:extLst>
              <a:ext uri="{FF2B5EF4-FFF2-40B4-BE49-F238E27FC236}">
                <a16:creationId xmlns:a16="http://schemas.microsoft.com/office/drawing/2014/main" id="{CA54FA42-6B1C-2770-BC53-96B650317D1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3950" y="1998787"/>
            <a:ext cx="2651454" cy="3930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45426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4802A5F5-A6BA-A6A5-FE53-0CF7A94F42EA}"/>
              </a:ext>
            </a:extLst>
          </p:cNvPr>
          <p:cNvSpPr txBox="1"/>
          <p:nvPr/>
        </p:nvSpPr>
        <p:spPr>
          <a:xfrm>
            <a:off x="609600" y="635000"/>
            <a:ext cx="4642618" cy="1107996"/>
          </a:xfrm>
          <a:prstGeom prst="rect">
            <a:avLst/>
          </a:prstGeom>
          <a:noFill/>
        </p:spPr>
        <p:txBody>
          <a:bodyPr wrap="none" rtlCol="0">
            <a:spAutoFit/>
          </a:bodyPr>
          <a:lstStyle/>
          <a:p>
            <a:r>
              <a:rPr lang="fr-FR" sz="6600" dirty="0">
                <a:solidFill>
                  <a:schemeClr val="tx1"/>
                </a:solidFill>
                <a:latin typeface="Calibri Light" panose="020F0302020204030204" pitchFamily="34" charset="0"/>
                <a:cs typeface="Calibri Light" panose="020F0302020204030204" pitchFamily="34" charset="0"/>
              </a:rPr>
              <a:t>Performance</a:t>
            </a:r>
          </a:p>
        </p:txBody>
      </p:sp>
      <p:sp>
        <p:nvSpPr>
          <p:cNvPr id="7" name="Flèche vers le haut 6">
            <a:extLst>
              <a:ext uri="{FF2B5EF4-FFF2-40B4-BE49-F238E27FC236}">
                <a16:creationId xmlns:a16="http://schemas.microsoft.com/office/drawing/2014/main" id="{E9F61228-B0AF-7A21-0875-B213D0046C70}"/>
              </a:ext>
            </a:extLst>
          </p:cNvPr>
          <p:cNvSpPr/>
          <p:nvPr/>
        </p:nvSpPr>
        <p:spPr>
          <a:xfrm>
            <a:off x="5334679" y="591530"/>
            <a:ext cx="507547" cy="1151466"/>
          </a:xfrm>
          <a:prstGeom prst="up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atin typeface="Calibri Light" panose="020F0302020204030204" pitchFamily="34" charset="0"/>
              <a:cs typeface="Calibri Light" panose="020F0302020204030204" pitchFamily="34" charset="0"/>
            </a:endParaRPr>
          </a:p>
        </p:txBody>
      </p:sp>
      <p:grpSp>
        <p:nvGrpSpPr>
          <p:cNvPr id="13" name="Groupe 12">
            <a:extLst>
              <a:ext uri="{FF2B5EF4-FFF2-40B4-BE49-F238E27FC236}">
                <a16:creationId xmlns:a16="http://schemas.microsoft.com/office/drawing/2014/main" id="{5E027E26-513C-196C-E187-EC03C5F246E3}"/>
              </a:ext>
            </a:extLst>
          </p:cNvPr>
          <p:cNvGrpSpPr/>
          <p:nvPr/>
        </p:nvGrpSpPr>
        <p:grpSpPr>
          <a:xfrm>
            <a:off x="1663700" y="863600"/>
            <a:ext cx="8295821" cy="3454400"/>
            <a:chOff x="1663700" y="863600"/>
            <a:chExt cx="8295821" cy="3454400"/>
          </a:xfrm>
        </p:grpSpPr>
        <p:sp>
          <p:nvSpPr>
            <p:cNvPr id="3" name="ZoneTexte 2">
              <a:extLst>
                <a:ext uri="{FF2B5EF4-FFF2-40B4-BE49-F238E27FC236}">
                  <a16:creationId xmlns:a16="http://schemas.microsoft.com/office/drawing/2014/main" id="{DF256BEF-4476-9A2B-6C50-3CA92B81726A}"/>
                </a:ext>
              </a:extLst>
            </p:cNvPr>
            <p:cNvSpPr txBox="1"/>
            <p:nvPr/>
          </p:nvSpPr>
          <p:spPr>
            <a:xfrm>
              <a:off x="3861253" y="2590800"/>
              <a:ext cx="4469493" cy="1107996"/>
            </a:xfrm>
            <a:prstGeom prst="rect">
              <a:avLst/>
            </a:prstGeom>
            <a:noFill/>
          </p:spPr>
          <p:txBody>
            <a:bodyPr wrap="none" rtlCol="0">
              <a:spAutoFit/>
            </a:bodyPr>
            <a:lstStyle/>
            <a:p>
              <a:r>
                <a:rPr lang="fr-FR" sz="6600" dirty="0">
                  <a:solidFill>
                    <a:schemeClr val="tx1"/>
                  </a:solidFill>
                  <a:latin typeface="Calibri Light" panose="020F0302020204030204" pitchFamily="34" charset="0"/>
                  <a:cs typeface="Calibri Light" panose="020F0302020204030204" pitchFamily="34" charset="0"/>
                </a:rPr>
                <a:t>Compétition</a:t>
              </a:r>
            </a:p>
          </p:txBody>
        </p:sp>
        <p:sp>
          <p:nvSpPr>
            <p:cNvPr id="5" name="Arc 4">
              <a:extLst>
                <a:ext uri="{FF2B5EF4-FFF2-40B4-BE49-F238E27FC236}">
                  <a16:creationId xmlns:a16="http://schemas.microsoft.com/office/drawing/2014/main" id="{560F1BE1-6309-F8B0-CFAC-2229297077AC}"/>
                </a:ext>
              </a:extLst>
            </p:cNvPr>
            <p:cNvSpPr/>
            <p:nvPr/>
          </p:nvSpPr>
          <p:spPr>
            <a:xfrm>
              <a:off x="1663700" y="863600"/>
              <a:ext cx="3454400" cy="3454400"/>
            </a:xfrm>
            <a:prstGeom prst="arc">
              <a:avLst>
                <a:gd name="adj1" fmla="val 2736053"/>
                <a:gd name="adj2" fmla="val 12192593"/>
              </a:avLst>
            </a:prstGeom>
            <a:ln w="5715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latin typeface="Calibri Light" panose="020F0302020204030204" pitchFamily="34" charset="0"/>
                <a:cs typeface="Calibri Light" panose="020F0302020204030204" pitchFamily="34" charset="0"/>
              </a:endParaRPr>
            </a:p>
          </p:txBody>
        </p:sp>
        <p:sp>
          <p:nvSpPr>
            <p:cNvPr id="8" name="Flèche vers le haut 7">
              <a:extLst>
                <a:ext uri="{FF2B5EF4-FFF2-40B4-BE49-F238E27FC236}">
                  <a16:creationId xmlns:a16="http://schemas.microsoft.com/office/drawing/2014/main" id="{4A50E906-BD87-6A81-16B7-AC2D01CC2E93}"/>
                </a:ext>
              </a:extLst>
            </p:cNvPr>
            <p:cNvSpPr/>
            <p:nvPr/>
          </p:nvSpPr>
          <p:spPr>
            <a:xfrm>
              <a:off x="8330746" y="2590800"/>
              <a:ext cx="507547" cy="838200"/>
            </a:xfrm>
            <a:prstGeom prst="upArrow">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atin typeface="Calibri Light" panose="020F0302020204030204" pitchFamily="34" charset="0"/>
                <a:cs typeface="Calibri Light" panose="020F0302020204030204" pitchFamily="34" charset="0"/>
              </a:endParaRPr>
            </a:p>
          </p:txBody>
        </p:sp>
        <p:sp>
          <p:nvSpPr>
            <p:cNvPr id="9" name="Flèche vers le haut 8">
              <a:extLst>
                <a:ext uri="{FF2B5EF4-FFF2-40B4-BE49-F238E27FC236}">
                  <a16:creationId xmlns:a16="http://schemas.microsoft.com/office/drawing/2014/main" id="{E85F46B9-3364-3A29-6F18-EA4372C750BD}"/>
                </a:ext>
              </a:extLst>
            </p:cNvPr>
            <p:cNvSpPr/>
            <p:nvPr/>
          </p:nvSpPr>
          <p:spPr>
            <a:xfrm>
              <a:off x="8891360" y="2277534"/>
              <a:ext cx="507547" cy="1151466"/>
            </a:xfrm>
            <a:prstGeom prst="up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atin typeface="Calibri Light" panose="020F0302020204030204" pitchFamily="34" charset="0"/>
                <a:cs typeface="Calibri Light" panose="020F0302020204030204" pitchFamily="34" charset="0"/>
              </a:endParaRPr>
            </a:p>
          </p:txBody>
        </p:sp>
        <p:sp>
          <p:nvSpPr>
            <p:cNvPr id="10" name="Flèche vers le haut 9">
              <a:extLst>
                <a:ext uri="{FF2B5EF4-FFF2-40B4-BE49-F238E27FC236}">
                  <a16:creationId xmlns:a16="http://schemas.microsoft.com/office/drawing/2014/main" id="{7B4E362C-8FA4-1B3A-B9E6-8BB3084458A6}"/>
                </a:ext>
              </a:extLst>
            </p:cNvPr>
            <p:cNvSpPr/>
            <p:nvPr/>
          </p:nvSpPr>
          <p:spPr>
            <a:xfrm>
              <a:off x="9451974" y="2827866"/>
              <a:ext cx="507547" cy="601133"/>
            </a:xfrm>
            <a:prstGeom prst="upArrow">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atin typeface="Calibri Light" panose="020F0302020204030204" pitchFamily="34" charset="0"/>
                <a:cs typeface="Calibri Light" panose="020F0302020204030204" pitchFamily="34" charset="0"/>
              </a:endParaRPr>
            </a:p>
          </p:txBody>
        </p:sp>
      </p:grpSp>
      <p:grpSp>
        <p:nvGrpSpPr>
          <p:cNvPr id="14" name="Groupe 13">
            <a:extLst>
              <a:ext uri="{FF2B5EF4-FFF2-40B4-BE49-F238E27FC236}">
                <a16:creationId xmlns:a16="http://schemas.microsoft.com/office/drawing/2014/main" id="{4F78D32A-0D1B-496F-F18E-286D090F9542}"/>
              </a:ext>
            </a:extLst>
          </p:cNvPr>
          <p:cNvGrpSpPr/>
          <p:nvPr/>
        </p:nvGrpSpPr>
        <p:grpSpPr>
          <a:xfrm>
            <a:off x="5588453" y="2984500"/>
            <a:ext cx="5887233" cy="3454400"/>
            <a:chOff x="5588453" y="2984500"/>
            <a:chExt cx="5887233" cy="3454400"/>
          </a:xfrm>
        </p:grpSpPr>
        <p:sp>
          <p:nvSpPr>
            <p:cNvPr id="4" name="ZoneTexte 3">
              <a:extLst>
                <a:ext uri="{FF2B5EF4-FFF2-40B4-BE49-F238E27FC236}">
                  <a16:creationId xmlns:a16="http://schemas.microsoft.com/office/drawing/2014/main" id="{CE1E9114-C3B0-866D-EA05-D1E46CE39AB5}"/>
                </a:ext>
              </a:extLst>
            </p:cNvPr>
            <p:cNvSpPr txBox="1"/>
            <p:nvPr/>
          </p:nvSpPr>
          <p:spPr>
            <a:xfrm>
              <a:off x="7925706" y="4546600"/>
              <a:ext cx="3143809" cy="1107996"/>
            </a:xfrm>
            <a:prstGeom prst="rect">
              <a:avLst/>
            </a:prstGeom>
            <a:noFill/>
          </p:spPr>
          <p:txBody>
            <a:bodyPr wrap="none" rtlCol="0">
              <a:spAutoFit/>
            </a:bodyPr>
            <a:lstStyle/>
            <a:p>
              <a:r>
                <a:rPr lang="fr-FR" sz="6600" dirty="0">
                  <a:solidFill>
                    <a:schemeClr val="tx1"/>
                  </a:solidFill>
                  <a:latin typeface="Calibri Light" panose="020F0302020204030204" pitchFamily="34" charset="0"/>
                  <a:cs typeface="Calibri Light" panose="020F0302020204030204" pitchFamily="34" charset="0"/>
                </a:rPr>
                <a:t>Violence</a:t>
              </a:r>
            </a:p>
          </p:txBody>
        </p:sp>
        <p:sp>
          <p:nvSpPr>
            <p:cNvPr id="6" name="Arc 5">
              <a:extLst>
                <a:ext uri="{FF2B5EF4-FFF2-40B4-BE49-F238E27FC236}">
                  <a16:creationId xmlns:a16="http://schemas.microsoft.com/office/drawing/2014/main" id="{3DB6066B-96BD-9C64-06A5-FB3B6376DA72}"/>
                </a:ext>
              </a:extLst>
            </p:cNvPr>
            <p:cNvSpPr/>
            <p:nvPr/>
          </p:nvSpPr>
          <p:spPr>
            <a:xfrm>
              <a:off x="5588453" y="2984500"/>
              <a:ext cx="3454400" cy="3454400"/>
            </a:xfrm>
            <a:prstGeom prst="arc">
              <a:avLst>
                <a:gd name="adj1" fmla="val 2392187"/>
                <a:gd name="adj2" fmla="val 12373899"/>
              </a:avLst>
            </a:prstGeom>
            <a:ln w="5715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latin typeface="Calibri Light" panose="020F0302020204030204" pitchFamily="34" charset="0"/>
                <a:cs typeface="Calibri Light" panose="020F0302020204030204" pitchFamily="34" charset="0"/>
              </a:endParaRPr>
            </a:p>
          </p:txBody>
        </p:sp>
        <p:sp>
          <p:nvSpPr>
            <p:cNvPr id="11" name="Flèche vers le haut 10">
              <a:extLst>
                <a:ext uri="{FF2B5EF4-FFF2-40B4-BE49-F238E27FC236}">
                  <a16:creationId xmlns:a16="http://schemas.microsoft.com/office/drawing/2014/main" id="{FB467B1E-0A56-7AFC-6F0C-1EFC39D482C5}"/>
                </a:ext>
              </a:extLst>
            </p:cNvPr>
            <p:cNvSpPr/>
            <p:nvPr/>
          </p:nvSpPr>
          <p:spPr>
            <a:xfrm rot="5400000">
              <a:off x="9362368" y="5485265"/>
              <a:ext cx="507547" cy="1151466"/>
            </a:xfrm>
            <a:prstGeom prst="up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atin typeface="Calibri Light" panose="020F0302020204030204" pitchFamily="34" charset="0"/>
                <a:cs typeface="Calibri Light" panose="020F0302020204030204" pitchFamily="34" charset="0"/>
              </a:endParaRPr>
            </a:p>
          </p:txBody>
        </p:sp>
        <p:sp>
          <p:nvSpPr>
            <p:cNvPr id="12" name="Flèche vers le haut 11">
              <a:extLst>
                <a:ext uri="{FF2B5EF4-FFF2-40B4-BE49-F238E27FC236}">
                  <a16:creationId xmlns:a16="http://schemas.microsoft.com/office/drawing/2014/main" id="{630845DF-F016-78E8-F290-392CF48C4200}"/>
                </a:ext>
              </a:extLst>
            </p:cNvPr>
            <p:cNvSpPr/>
            <p:nvPr/>
          </p:nvSpPr>
          <p:spPr>
            <a:xfrm rot="16200000">
              <a:off x="10646179" y="5485264"/>
              <a:ext cx="507547" cy="1151466"/>
            </a:xfrm>
            <a:prstGeom prst="up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atin typeface="Calibri Light" panose="020F0302020204030204" pitchFamily="34" charset="0"/>
                <a:cs typeface="Calibri Light" panose="020F0302020204030204" pitchFamily="34" charset="0"/>
              </a:endParaRPr>
            </a:p>
          </p:txBody>
        </p:sp>
      </p:grpSp>
    </p:spTree>
    <p:extLst>
      <p:ext uri="{BB962C8B-B14F-4D97-AF65-F5344CB8AC3E}">
        <p14:creationId xmlns:p14="http://schemas.microsoft.com/office/powerpoint/2010/main" val="3050637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pic>
        <p:nvPicPr>
          <p:cNvPr id="288" name="Google Shape;288;p15"/>
          <p:cNvPicPr preferRelativeResize="0"/>
          <p:nvPr/>
        </p:nvPicPr>
        <p:blipFill rotWithShape="1">
          <a:blip r:embed="rId3">
            <a:alphaModFix/>
          </a:blip>
          <a:srcRect/>
          <a:stretch/>
        </p:blipFill>
        <p:spPr>
          <a:xfrm>
            <a:off x="-1" y="2116611"/>
            <a:ext cx="4322823" cy="3533987"/>
          </a:xfrm>
          <a:prstGeom prst="rect">
            <a:avLst/>
          </a:prstGeom>
          <a:noFill/>
          <a:ln>
            <a:noFill/>
          </a:ln>
        </p:spPr>
      </p:pic>
      <p:sp>
        <p:nvSpPr>
          <p:cNvPr id="289" name="Google Shape;289;p15"/>
          <p:cNvSpPr txBox="1"/>
          <p:nvPr/>
        </p:nvSpPr>
        <p:spPr>
          <a:xfrm>
            <a:off x="1149961" y="5731874"/>
            <a:ext cx="2022900" cy="954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fr-FR" sz="2800">
                <a:solidFill>
                  <a:schemeClr val="dk1"/>
                </a:solidFill>
                <a:latin typeface="Calibri" panose="020F0502020204030204" pitchFamily="34" charset="0"/>
                <a:ea typeface="Calibri"/>
                <a:cs typeface="Calibri" panose="020F0502020204030204" pitchFamily="34" charset="0"/>
                <a:sym typeface="Calibri"/>
              </a:rPr>
              <a:t>Crise </a:t>
            </a:r>
            <a:endParaRPr>
              <a:latin typeface="Calibri" panose="020F0502020204030204" pitchFamily="34" charset="0"/>
              <a:cs typeface="Calibri" panose="020F0502020204030204" pitchFamily="34" charset="0"/>
            </a:endParaRPr>
          </a:p>
          <a:p>
            <a:pPr marL="0" marR="0" lvl="0" indent="0" algn="ctr" rtl="0">
              <a:spcBef>
                <a:spcPts val="0"/>
              </a:spcBef>
              <a:spcAft>
                <a:spcPts val="0"/>
              </a:spcAft>
              <a:buNone/>
            </a:pPr>
            <a:r>
              <a:rPr lang="fr-FR" sz="2800">
                <a:solidFill>
                  <a:schemeClr val="dk1"/>
                </a:solidFill>
                <a:latin typeface="Calibri" panose="020F0502020204030204" pitchFamily="34" charset="0"/>
                <a:ea typeface="Calibri"/>
                <a:cs typeface="Calibri" panose="020F0502020204030204" pitchFamily="34" charset="0"/>
                <a:sym typeface="Calibri"/>
              </a:rPr>
              <a:t>climatique</a:t>
            </a:r>
            <a:endParaRPr>
              <a:latin typeface="Calibri" panose="020F0502020204030204" pitchFamily="34" charset="0"/>
              <a:cs typeface="Calibri" panose="020F0502020204030204" pitchFamily="34" charset="0"/>
            </a:endParaRPr>
          </a:p>
        </p:txBody>
      </p:sp>
      <p:sp>
        <p:nvSpPr>
          <p:cNvPr id="290" name="Google Shape;290;p15"/>
          <p:cNvSpPr txBox="1"/>
          <p:nvPr/>
        </p:nvSpPr>
        <p:spPr>
          <a:xfrm>
            <a:off x="4766871" y="5793432"/>
            <a:ext cx="3029346" cy="95406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fr-FR" sz="2800" dirty="0">
                <a:solidFill>
                  <a:schemeClr val="dk1"/>
                </a:solidFill>
                <a:latin typeface="Calibri" panose="020F0502020204030204" pitchFamily="34" charset="0"/>
                <a:ea typeface="Calibri"/>
                <a:cs typeface="Calibri" panose="020F0502020204030204" pitchFamily="34" charset="0"/>
                <a:sym typeface="Calibri"/>
              </a:rPr>
              <a:t>Effondrement </a:t>
            </a:r>
            <a:endParaRPr dirty="0">
              <a:latin typeface="Calibri" panose="020F0502020204030204" pitchFamily="34" charset="0"/>
              <a:cs typeface="Calibri" panose="020F0502020204030204" pitchFamily="34" charset="0"/>
            </a:endParaRPr>
          </a:p>
          <a:p>
            <a:pPr marL="0" marR="0" lvl="0" indent="0" algn="ctr" rtl="0">
              <a:spcBef>
                <a:spcPts val="0"/>
              </a:spcBef>
              <a:spcAft>
                <a:spcPts val="0"/>
              </a:spcAft>
              <a:buNone/>
            </a:pPr>
            <a:r>
              <a:rPr lang="fr-FR" sz="2800" dirty="0">
                <a:solidFill>
                  <a:schemeClr val="dk1"/>
                </a:solidFill>
                <a:latin typeface="Calibri" panose="020F0502020204030204" pitchFamily="34" charset="0"/>
                <a:ea typeface="Calibri"/>
                <a:cs typeface="Calibri" panose="020F0502020204030204" pitchFamily="34" charset="0"/>
                <a:sym typeface="Calibri"/>
              </a:rPr>
              <a:t>de la biodiversité</a:t>
            </a:r>
            <a:endParaRPr dirty="0">
              <a:latin typeface="Calibri" panose="020F0502020204030204" pitchFamily="34" charset="0"/>
              <a:cs typeface="Calibri" panose="020F0502020204030204" pitchFamily="34" charset="0"/>
            </a:endParaRPr>
          </a:p>
        </p:txBody>
      </p:sp>
      <p:sp>
        <p:nvSpPr>
          <p:cNvPr id="291" name="Google Shape;291;p15"/>
          <p:cNvSpPr txBox="1"/>
          <p:nvPr/>
        </p:nvSpPr>
        <p:spPr>
          <a:xfrm>
            <a:off x="8859535" y="5793432"/>
            <a:ext cx="2866619" cy="95406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fr-FR" sz="2800">
                <a:solidFill>
                  <a:schemeClr val="dk1"/>
                </a:solidFill>
                <a:latin typeface="Calibri" panose="020F0502020204030204" pitchFamily="34" charset="0"/>
                <a:ea typeface="Calibri"/>
                <a:cs typeface="Calibri" panose="020F0502020204030204" pitchFamily="34" charset="0"/>
                <a:sym typeface="Calibri"/>
              </a:rPr>
              <a:t>Pollutions globales</a:t>
            </a:r>
            <a:endParaRPr>
              <a:latin typeface="Calibri" panose="020F0502020204030204" pitchFamily="34" charset="0"/>
              <a:cs typeface="Calibri" panose="020F0502020204030204" pitchFamily="34" charset="0"/>
            </a:endParaRPr>
          </a:p>
        </p:txBody>
      </p:sp>
      <p:pic>
        <p:nvPicPr>
          <p:cNvPr id="292" name="Google Shape;292;p15" descr="Polluted river? Just a little... | Pollution, Pollution de l&amp;#39;eau,  Changement climatique"/>
          <p:cNvPicPr preferRelativeResize="0"/>
          <p:nvPr/>
        </p:nvPicPr>
        <p:blipFill rotWithShape="1">
          <a:blip r:embed="rId4">
            <a:alphaModFix/>
          </a:blip>
          <a:srcRect/>
          <a:stretch/>
        </p:blipFill>
        <p:spPr>
          <a:xfrm>
            <a:off x="8229174" y="2108034"/>
            <a:ext cx="5400111" cy="3564865"/>
          </a:xfrm>
          <a:prstGeom prst="rect">
            <a:avLst/>
          </a:prstGeom>
          <a:noFill/>
          <a:ln>
            <a:noFill/>
          </a:ln>
        </p:spPr>
      </p:pic>
      <p:pic>
        <p:nvPicPr>
          <p:cNvPr id="293" name="Google Shape;293;p15" descr="Déforestation et atteintes aux droits humains en Amazonie : des  représentants des peuples autochtones et ONG internationales assignent  Casino en justice - Mighty Earth"/>
          <p:cNvPicPr preferRelativeResize="0"/>
          <p:nvPr/>
        </p:nvPicPr>
        <p:blipFill rotWithShape="1">
          <a:blip r:embed="rId5">
            <a:alphaModFix/>
          </a:blip>
          <a:srcRect l="21254" r="11194"/>
          <a:stretch/>
        </p:blipFill>
        <p:spPr>
          <a:xfrm>
            <a:off x="4487716" y="2116611"/>
            <a:ext cx="3580907" cy="3533987"/>
          </a:xfrm>
          <a:prstGeom prst="rect">
            <a:avLst/>
          </a:prstGeom>
          <a:noFill/>
          <a:ln>
            <a:noFill/>
          </a:ln>
        </p:spPr>
      </p:pic>
      <p:sp>
        <p:nvSpPr>
          <p:cNvPr id="2" name="Google Shape;294;p15">
            <a:extLst>
              <a:ext uri="{FF2B5EF4-FFF2-40B4-BE49-F238E27FC236}">
                <a16:creationId xmlns:a16="http://schemas.microsoft.com/office/drawing/2014/main" id="{3DB57C75-E3C6-4C2F-381C-3DF25E4D694D}"/>
              </a:ext>
            </a:extLst>
          </p:cNvPr>
          <p:cNvSpPr txBox="1"/>
          <p:nvPr/>
        </p:nvSpPr>
        <p:spPr>
          <a:xfrm>
            <a:off x="2488580" y="139747"/>
            <a:ext cx="7214840" cy="1631175"/>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fr-FR" sz="4400" dirty="0">
                <a:solidFill>
                  <a:schemeClr val="dk1"/>
                </a:solidFill>
                <a:latin typeface="Calibri" panose="020F0502020204030204" pitchFamily="34" charset="0"/>
                <a:ea typeface="Calibri"/>
                <a:cs typeface="Calibri" panose="020F0502020204030204" pitchFamily="34" charset="0"/>
                <a:sym typeface="Calibri"/>
              </a:rPr>
              <a:t>Le produit de la performance: </a:t>
            </a:r>
          </a:p>
          <a:p>
            <a:pPr marL="0" marR="0" lvl="0" indent="0" algn="ctr" rtl="0">
              <a:spcBef>
                <a:spcPts val="0"/>
              </a:spcBef>
              <a:spcAft>
                <a:spcPts val="0"/>
              </a:spcAft>
              <a:buNone/>
            </a:pPr>
            <a:r>
              <a:rPr lang="fr-FR" sz="4400" dirty="0">
                <a:solidFill>
                  <a:schemeClr val="dk1"/>
                </a:solidFill>
                <a:latin typeface="Calibri" panose="020F0502020204030204" pitchFamily="34" charset="0"/>
                <a:ea typeface="Calibri"/>
                <a:cs typeface="Calibri" panose="020F0502020204030204" pitchFamily="34" charset="0"/>
                <a:sym typeface="Calibri"/>
              </a:rPr>
              <a:t>un monde </a:t>
            </a:r>
            <a:r>
              <a:rPr lang="fr-FR" sz="5600" b="1" dirty="0">
                <a:solidFill>
                  <a:srgbClr val="FF0000"/>
                </a:solidFill>
                <a:latin typeface="Calibri" panose="020F0502020204030204" pitchFamily="34" charset="0"/>
                <a:ea typeface="Calibri"/>
                <a:cs typeface="Calibri" panose="020F0502020204030204" pitchFamily="34" charset="0"/>
                <a:sym typeface="Calibri"/>
              </a:rPr>
              <a:t>fluctuant</a:t>
            </a:r>
            <a:endParaRPr sz="5600" b="1" dirty="0">
              <a:latin typeface="Calibri" panose="020F0502020204030204" pitchFamily="34" charset="0"/>
              <a:cs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441B5E00-F73A-9C4A-9A78-420B67CDA0D6}"/>
              </a:ext>
            </a:extLst>
          </p:cNvPr>
          <p:cNvPicPr>
            <a:picLocks noChangeAspect="1"/>
          </p:cNvPicPr>
          <p:nvPr/>
        </p:nvPicPr>
        <p:blipFill>
          <a:blip r:embed="rId2"/>
          <a:stretch>
            <a:fillRect/>
          </a:stretch>
        </p:blipFill>
        <p:spPr>
          <a:xfrm>
            <a:off x="0" y="-555339"/>
            <a:ext cx="12192000" cy="8024257"/>
          </a:xfrm>
          <a:prstGeom prst="rect">
            <a:avLst/>
          </a:prstGeom>
        </p:spPr>
      </p:pic>
      <p:sp>
        <p:nvSpPr>
          <p:cNvPr id="3" name="ZoneTexte 2">
            <a:extLst>
              <a:ext uri="{FF2B5EF4-FFF2-40B4-BE49-F238E27FC236}">
                <a16:creationId xmlns:a16="http://schemas.microsoft.com/office/drawing/2014/main" id="{3BE72CD8-D7B1-BB44-9FC0-9B4EA3E8206D}"/>
              </a:ext>
            </a:extLst>
          </p:cNvPr>
          <p:cNvSpPr txBox="1"/>
          <p:nvPr/>
        </p:nvSpPr>
        <p:spPr>
          <a:xfrm>
            <a:off x="7448862" y="228602"/>
            <a:ext cx="4480265" cy="646331"/>
          </a:xfrm>
          <a:prstGeom prst="rect">
            <a:avLst/>
          </a:prstGeom>
          <a:noFill/>
        </p:spPr>
        <p:txBody>
          <a:bodyPr wrap="none" rtlCol="0">
            <a:spAutoFit/>
          </a:bodyPr>
          <a:lstStyle/>
          <a:p>
            <a:r>
              <a:rPr lang="fr-FR" sz="3600" dirty="0">
                <a:latin typeface="Calibri" panose="020F0502020204030204" pitchFamily="34" charset="0"/>
                <a:cs typeface="Calibri" panose="020F0502020204030204" pitchFamily="34" charset="0"/>
              </a:rPr>
              <a:t>+2°C, il y a 120 000 ans</a:t>
            </a:r>
          </a:p>
        </p:txBody>
      </p:sp>
      <p:sp>
        <p:nvSpPr>
          <p:cNvPr id="4" name="ZoneTexte 3">
            <a:extLst>
              <a:ext uri="{FF2B5EF4-FFF2-40B4-BE49-F238E27FC236}">
                <a16:creationId xmlns:a16="http://schemas.microsoft.com/office/drawing/2014/main" id="{202FDB67-CA97-FB4C-A5C1-524839ED74F6}"/>
              </a:ext>
            </a:extLst>
          </p:cNvPr>
          <p:cNvSpPr txBox="1"/>
          <p:nvPr/>
        </p:nvSpPr>
        <p:spPr>
          <a:xfrm>
            <a:off x="362437" y="6265009"/>
            <a:ext cx="3644459" cy="338554"/>
          </a:xfrm>
          <a:prstGeom prst="rect">
            <a:avLst/>
          </a:prstGeom>
          <a:solidFill>
            <a:schemeClr val="tx1">
              <a:alpha val="51000"/>
            </a:schemeClr>
          </a:solidFill>
        </p:spPr>
        <p:txBody>
          <a:bodyPr wrap="none" rtlCol="0">
            <a:spAutoFit/>
          </a:bodyPr>
          <a:lstStyle/>
          <a:p>
            <a:r>
              <a:rPr lang="fr-FR" sz="1600" dirty="0" err="1">
                <a:solidFill>
                  <a:srgbClr val="FFC000"/>
                </a:solidFill>
              </a:rPr>
              <a:t>Hearty</a:t>
            </a:r>
            <a:r>
              <a:rPr lang="fr-FR" sz="1600" dirty="0">
                <a:solidFill>
                  <a:srgbClr val="FFC000"/>
                </a:solidFill>
              </a:rPr>
              <a:t>, 1998 </a:t>
            </a:r>
            <a:r>
              <a:rPr lang="fr-FR" sz="1600" dirty="0" err="1">
                <a:solidFill>
                  <a:srgbClr val="FFC000"/>
                </a:solidFill>
              </a:rPr>
              <a:t>Quaternary</a:t>
            </a:r>
            <a:r>
              <a:rPr lang="fr-FR" sz="1600" dirty="0">
                <a:solidFill>
                  <a:srgbClr val="FFC000"/>
                </a:solidFill>
              </a:rPr>
              <a:t> Science </a:t>
            </a:r>
            <a:r>
              <a:rPr lang="fr-FR" sz="1600" dirty="0" err="1">
                <a:solidFill>
                  <a:srgbClr val="FFC000"/>
                </a:solidFill>
              </a:rPr>
              <a:t>Reviews</a:t>
            </a:r>
            <a:endParaRPr lang="fr-FR" sz="1600" dirty="0">
              <a:solidFill>
                <a:srgbClr val="FFC000"/>
              </a:solidFill>
            </a:endParaRPr>
          </a:p>
        </p:txBody>
      </p:sp>
    </p:spTree>
    <p:extLst>
      <p:ext uri="{BB962C8B-B14F-4D97-AF65-F5344CB8AC3E}">
        <p14:creationId xmlns:p14="http://schemas.microsoft.com/office/powerpoint/2010/main" val="35099805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pic>
        <p:nvPicPr>
          <p:cNvPr id="312" name="Google Shape;312;p17"/>
          <p:cNvPicPr preferRelativeResize="0"/>
          <p:nvPr/>
        </p:nvPicPr>
        <p:blipFill rotWithShape="1">
          <a:blip r:embed="rId3">
            <a:alphaModFix/>
          </a:blip>
          <a:srcRect t="734" b="14820"/>
          <a:stretch/>
        </p:blipFill>
        <p:spPr>
          <a:xfrm>
            <a:off x="0" y="0"/>
            <a:ext cx="12192000" cy="6863645"/>
          </a:xfrm>
          <a:prstGeom prst="rect">
            <a:avLst/>
          </a:prstGeom>
          <a:noFill/>
          <a:ln>
            <a:noFill/>
          </a:ln>
        </p:spPr>
      </p:pic>
      <p:sp>
        <p:nvSpPr>
          <p:cNvPr id="313" name="Google Shape;313;p17"/>
          <p:cNvSpPr txBox="1"/>
          <p:nvPr/>
        </p:nvSpPr>
        <p:spPr>
          <a:xfrm>
            <a:off x="534572" y="5801300"/>
            <a:ext cx="11127544" cy="76940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fr-FR" sz="4400" dirty="0">
                <a:solidFill>
                  <a:schemeClr val="lt1"/>
                </a:solidFill>
                <a:latin typeface="Calibri"/>
                <a:ea typeface="Calibri"/>
                <a:cs typeface="Calibri"/>
                <a:sym typeface="Calibri"/>
              </a:rPr>
              <a:t>Comment habiter le monde fluctuant?</a:t>
            </a:r>
            <a:endParaRPr sz="4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00C4180A-5FCF-1977-2F02-4048A9873812}"/>
              </a:ext>
            </a:extLst>
          </p:cNvPr>
          <p:cNvSpPr txBox="1"/>
          <p:nvPr/>
        </p:nvSpPr>
        <p:spPr>
          <a:xfrm>
            <a:off x="985942" y="257003"/>
            <a:ext cx="10107255" cy="1446550"/>
          </a:xfrm>
          <a:prstGeom prst="rect">
            <a:avLst/>
          </a:prstGeom>
          <a:noFill/>
        </p:spPr>
        <p:txBody>
          <a:bodyPr wrap="none" rtlCol="0">
            <a:spAutoFit/>
          </a:bodyPr>
          <a:lstStyle/>
          <a:p>
            <a:pPr algn="ctr"/>
            <a:r>
              <a:rPr lang="fr-FR" sz="4400" dirty="0">
                <a:latin typeface="Calibri" panose="020F0502020204030204" pitchFamily="34" charset="0"/>
                <a:cs typeface="Calibri" panose="020F0502020204030204" pitchFamily="34" charset="0"/>
              </a:rPr>
              <a:t>De la compétition à la coopération: </a:t>
            </a:r>
          </a:p>
          <a:p>
            <a:pPr algn="ctr"/>
            <a:r>
              <a:rPr lang="fr-FR" sz="4400" dirty="0">
                <a:latin typeface="Calibri" panose="020F0502020204030204" pitchFamily="34" charset="0"/>
                <a:cs typeface="Calibri" panose="020F0502020204030204" pitchFamily="34" charset="0"/>
              </a:rPr>
              <a:t>Une réponse à la pénurie et aux instabilités</a:t>
            </a:r>
          </a:p>
        </p:txBody>
      </p:sp>
      <p:pic>
        <p:nvPicPr>
          <p:cNvPr id="3" name="Picture 2" descr="Figure 1">
            <a:extLst>
              <a:ext uri="{FF2B5EF4-FFF2-40B4-BE49-F238E27FC236}">
                <a16:creationId xmlns:a16="http://schemas.microsoft.com/office/drawing/2014/main" id="{0BD4F6D7-6091-8436-948B-1D35F9E10A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76134" y="1879779"/>
            <a:ext cx="4586639" cy="4634919"/>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A5263C6E-1308-350F-32C8-4624C6E46370}"/>
              </a:ext>
            </a:extLst>
          </p:cNvPr>
          <p:cNvSpPr txBox="1"/>
          <p:nvPr/>
        </p:nvSpPr>
        <p:spPr>
          <a:xfrm>
            <a:off x="9585286" y="6432623"/>
            <a:ext cx="2383601" cy="338554"/>
          </a:xfrm>
          <a:prstGeom prst="rect">
            <a:avLst/>
          </a:prstGeom>
          <a:noFill/>
        </p:spPr>
        <p:txBody>
          <a:bodyPr wrap="none" rtlCol="0">
            <a:spAutoFit/>
          </a:bodyPr>
          <a:lstStyle/>
          <a:p>
            <a:r>
              <a:rPr lang="fr-FR" sz="1600" dirty="0" err="1">
                <a:solidFill>
                  <a:srgbClr val="FFC000"/>
                </a:solidFill>
                <a:latin typeface="Calibri" panose="020F0502020204030204" pitchFamily="34" charset="0"/>
                <a:cs typeface="Calibri" panose="020F0502020204030204" pitchFamily="34" charset="0"/>
              </a:rPr>
              <a:t>Toju</a:t>
            </a:r>
            <a:r>
              <a:rPr lang="fr-FR" sz="1600" dirty="0">
                <a:solidFill>
                  <a:srgbClr val="FFC000"/>
                </a:solidFill>
                <a:latin typeface="Calibri" panose="020F0502020204030204" pitchFamily="34" charset="0"/>
                <a:cs typeface="Calibri" panose="020F0502020204030204" pitchFamily="34" charset="0"/>
              </a:rPr>
              <a:t> </a:t>
            </a:r>
            <a:r>
              <a:rPr lang="fr-FR" sz="1600" i="1" dirty="0">
                <a:solidFill>
                  <a:srgbClr val="FFC000"/>
                </a:solidFill>
                <a:latin typeface="Calibri" panose="020F0502020204030204" pitchFamily="34" charset="0"/>
                <a:cs typeface="Calibri" panose="020F0502020204030204" pitchFamily="34" charset="0"/>
              </a:rPr>
              <a:t>et al., </a:t>
            </a:r>
            <a:r>
              <a:rPr lang="fr-FR" sz="1600" dirty="0">
                <a:solidFill>
                  <a:srgbClr val="FFC000"/>
                </a:solidFill>
                <a:latin typeface="Calibri" panose="020F0502020204030204" pitchFamily="34" charset="0"/>
                <a:cs typeface="Calibri" panose="020F0502020204030204" pitchFamily="34" charset="0"/>
              </a:rPr>
              <a:t>2014 Nat. Com.</a:t>
            </a:r>
          </a:p>
        </p:txBody>
      </p:sp>
      <p:sp>
        <p:nvSpPr>
          <p:cNvPr id="5" name="Ellipse 4">
            <a:extLst>
              <a:ext uri="{FF2B5EF4-FFF2-40B4-BE49-F238E27FC236}">
                <a16:creationId xmlns:a16="http://schemas.microsoft.com/office/drawing/2014/main" id="{3EBE1F88-0789-F789-6F8F-2DA9F02A2675}"/>
              </a:ext>
            </a:extLst>
          </p:cNvPr>
          <p:cNvSpPr/>
          <p:nvPr/>
        </p:nvSpPr>
        <p:spPr>
          <a:xfrm>
            <a:off x="9270108" y="5188321"/>
            <a:ext cx="256478" cy="256478"/>
          </a:xfrm>
          <a:prstGeom prst="ellips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2800">
              <a:latin typeface="Calibri" panose="020F0502020204030204" pitchFamily="34" charset="0"/>
              <a:cs typeface="Calibri" panose="020F0502020204030204" pitchFamily="34" charset="0"/>
            </a:endParaRPr>
          </a:p>
        </p:txBody>
      </p:sp>
      <p:sp>
        <p:nvSpPr>
          <p:cNvPr id="6" name="ZoneTexte 5">
            <a:extLst>
              <a:ext uri="{FF2B5EF4-FFF2-40B4-BE49-F238E27FC236}">
                <a16:creationId xmlns:a16="http://schemas.microsoft.com/office/drawing/2014/main" id="{938D78A9-A542-2E4D-6C65-297DBAF0262D}"/>
              </a:ext>
            </a:extLst>
          </p:cNvPr>
          <p:cNvSpPr txBox="1"/>
          <p:nvPr/>
        </p:nvSpPr>
        <p:spPr>
          <a:xfrm>
            <a:off x="9548888" y="5048519"/>
            <a:ext cx="1252266" cy="523220"/>
          </a:xfrm>
          <a:prstGeom prst="rect">
            <a:avLst/>
          </a:prstGeom>
          <a:noFill/>
        </p:spPr>
        <p:txBody>
          <a:bodyPr wrap="none" rtlCol="0">
            <a:spAutoFit/>
          </a:bodyPr>
          <a:lstStyle/>
          <a:p>
            <a:r>
              <a:rPr lang="fr-FR" sz="2800" dirty="0">
                <a:latin typeface="Calibri" panose="020F0502020204030204" pitchFamily="34" charset="0"/>
                <a:cs typeface="Calibri" panose="020F0502020204030204" pitchFamily="34" charset="0"/>
              </a:rPr>
              <a:t>Plantes</a:t>
            </a:r>
          </a:p>
        </p:txBody>
      </p:sp>
      <p:sp>
        <p:nvSpPr>
          <p:cNvPr id="7" name="Ellipse 6">
            <a:extLst>
              <a:ext uri="{FF2B5EF4-FFF2-40B4-BE49-F238E27FC236}">
                <a16:creationId xmlns:a16="http://schemas.microsoft.com/office/drawing/2014/main" id="{94C8B637-369D-8B37-55B0-10EC01C1425B}"/>
              </a:ext>
            </a:extLst>
          </p:cNvPr>
          <p:cNvSpPr/>
          <p:nvPr/>
        </p:nvSpPr>
        <p:spPr>
          <a:xfrm>
            <a:off x="9270108" y="5666193"/>
            <a:ext cx="256478" cy="256478"/>
          </a:xfrm>
          <a:prstGeom prst="ellipse">
            <a:avLst/>
          </a:prstGeom>
          <a:gradFill>
            <a:gsLst>
              <a:gs pos="53000">
                <a:srgbClr val="303391"/>
              </a:gs>
              <a:gs pos="15000">
                <a:srgbClr val="FFF22F"/>
              </a:gs>
              <a:gs pos="85000">
                <a:srgbClr val="F3DCDD"/>
              </a:gs>
            </a:gsLst>
            <a:lin ang="5400000" scaled="1"/>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2800" dirty="0">
              <a:latin typeface="Calibri" panose="020F0502020204030204" pitchFamily="34" charset="0"/>
              <a:cs typeface="Calibri" panose="020F0502020204030204" pitchFamily="34" charset="0"/>
            </a:endParaRPr>
          </a:p>
        </p:txBody>
      </p:sp>
      <p:sp>
        <p:nvSpPr>
          <p:cNvPr id="8" name="ZoneTexte 7">
            <a:extLst>
              <a:ext uri="{FF2B5EF4-FFF2-40B4-BE49-F238E27FC236}">
                <a16:creationId xmlns:a16="http://schemas.microsoft.com/office/drawing/2014/main" id="{82269C93-B2DF-1A99-8B6F-292DA4AD774F}"/>
              </a:ext>
            </a:extLst>
          </p:cNvPr>
          <p:cNvSpPr txBox="1"/>
          <p:nvPr/>
        </p:nvSpPr>
        <p:spPr>
          <a:xfrm>
            <a:off x="9548888" y="5582611"/>
            <a:ext cx="2170787" cy="523220"/>
          </a:xfrm>
          <a:prstGeom prst="rect">
            <a:avLst/>
          </a:prstGeom>
          <a:noFill/>
        </p:spPr>
        <p:txBody>
          <a:bodyPr wrap="none" rtlCol="0">
            <a:spAutoFit/>
          </a:bodyPr>
          <a:lstStyle/>
          <a:p>
            <a:r>
              <a:rPr lang="fr-FR" sz="2800" dirty="0">
                <a:latin typeface="Calibri" panose="020F0502020204030204" pitchFamily="34" charset="0"/>
                <a:cs typeface="Calibri" panose="020F0502020204030204" pitchFamily="34" charset="0"/>
              </a:rPr>
              <a:t>Champignons</a:t>
            </a:r>
          </a:p>
        </p:txBody>
      </p:sp>
      <p:pic>
        <p:nvPicPr>
          <p:cNvPr id="9" name="Picture 2" descr="Mycorrhizae Help Feed Your Plants - FineGardening">
            <a:extLst>
              <a:ext uri="{FF2B5EF4-FFF2-40B4-BE49-F238E27FC236}">
                <a16:creationId xmlns:a16="http://schemas.microsoft.com/office/drawing/2014/main" id="{85BF717E-6AF0-A67A-1EDA-7F1DD681AE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557" y="2412029"/>
            <a:ext cx="3312118" cy="33121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51197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31"/>
          <p:cNvSpPr txBox="1"/>
          <p:nvPr/>
        </p:nvSpPr>
        <p:spPr>
          <a:xfrm>
            <a:off x="229798" y="353100"/>
            <a:ext cx="11602385" cy="76940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fr-FR" sz="4400" dirty="0">
                <a:solidFill>
                  <a:schemeClr val="dk1"/>
                </a:solidFill>
                <a:latin typeface="Calibri"/>
                <a:ea typeface="Calibri"/>
                <a:cs typeface="Calibri"/>
                <a:sym typeface="Calibri"/>
              </a:rPr>
              <a:t>Organisation : vers les coopérations</a:t>
            </a:r>
            <a:endParaRPr sz="4400" dirty="0"/>
          </a:p>
        </p:txBody>
      </p:sp>
      <p:sp>
        <p:nvSpPr>
          <p:cNvPr id="443" name="Google Shape;443;p31"/>
          <p:cNvSpPr txBox="1"/>
          <p:nvPr/>
        </p:nvSpPr>
        <p:spPr>
          <a:xfrm>
            <a:off x="617710" y="5571067"/>
            <a:ext cx="3725034" cy="95406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fr-FR" sz="2800" dirty="0">
                <a:solidFill>
                  <a:schemeClr val="dk1"/>
                </a:solidFill>
                <a:latin typeface="Calibri"/>
                <a:ea typeface="Calibri"/>
                <a:cs typeface="Calibri"/>
                <a:sym typeface="Calibri"/>
              </a:rPr>
              <a:t>Science citoyenne</a:t>
            </a:r>
          </a:p>
          <a:p>
            <a:pPr marL="0" marR="0" lvl="0" indent="0" algn="ctr" rtl="0">
              <a:spcBef>
                <a:spcPts val="0"/>
              </a:spcBef>
              <a:spcAft>
                <a:spcPts val="0"/>
              </a:spcAft>
              <a:buNone/>
            </a:pPr>
            <a:r>
              <a:rPr lang="fr-FR" sz="2800" dirty="0">
                <a:solidFill>
                  <a:schemeClr val="dk1"/>
                </a:solidFill>
                <a:latin typeface="Calibri"/>
                <a:cs typeface="Calibri"/>
                <a:sym typeface="Calibri"/>
              </a:rPr>
              <a:t>Recherche participative</a:t>
            </a:r>
            <a:endParaRPr dirty="0"/>
          </a:p>
        </p:txBody>
      </p:sp>
      <p:sp>
        <p:nvSpPr>
          <p:cNvPr id="445" name="Google Shape;445;p31"/>
          <p:cNvSpPr txBox="1"/>
          <p:nvPr/>
        </p:nvSpPr>
        <p:spPr>
          <a:xfrm>
            <a:off x="7303190" y="6214539"/>
            <a:ext cx="4089159" cy="52318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fr-FR" sz="2800" dirty="0">
                <a:solidFill>
                  <a:schemeClr val="dk1"/>
                </a:solidFill>
                <a:latin typeface="Calibri"/>
                <a:ea typeface="Calibri"/>
                <a:cs typeface="Calibri"/>
                <a:sym typeface="Calibri"/>
              </a:rPr>
              <a:t>Approches Coopératives</a:t>
            </a:r>
            <a:endParaRPr dirty="0"/>
          </a:p>
        </p:txBody>
      </p:sp>
      <p:pic>
        <p:nvPicPr>
          <p:cNvPr id="1028" name="Picture 4" descr="Les Volcans, la librairie auvergnate qui résiste à Amazon">
            <a:extLst>
              <a:ext uri="{FF2B5EF4-FFF2-40B4-BE49-F238E27FC236}">
                <a16:creationId xmlns:a16="http://schemas.microsoft.com/office/drawing/2014/main" id="{4B54713B-3A49-913E-351F-6500115DAF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86305" y="1668170"/>
            <a:ext cx="4322930" cy="226953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Librairie Les Volcans">
            <a:extLst>
              <a:ext uri="{FF2B5EF4-FFF2-40B4-BE49-F238E27FC236}">
                <a16:creationId xmlns:a16="http://schemas.microsoft.com/office/drawing/2014/main" id="{40B42EFB-E0B4-4BDB-FB53-62A4260B72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65221" y="3301001"/>
            <a:ext cx="821009" cy="82100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6" descr="Convention des Entreprises pour le Climat - Innov RH">
            <a:extLst>
              <a:ext uri="{FF2B5EF4-FFF2-40B4-BE49-F238E27FC236}">
                <a16:creationId xmlns:a16="http://schemas.microsoft.com/office/drawing/2014/main" id="{1CF85A71-0022-2E7C-6182-505DD411854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19517" y="4094474"/>
            <a:ext cx="2038291" cy="206119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8" descr="Convention citoyenne pour le climat — Wikipédia">
            <a:extLst>
              <a:ext uri="{FF2B5EF4-FFF2-40B4-BE49-F238E27FC236}">
                <a16:creationId xmlns:a16="http://schemas.microsoft.com/office/drawing/2014/main" id="{A475D878-7AFD-DB8D-D062-0C7E1578A0A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15581" y="4258170"/>
            <a:ext cx="2038291" cy="1653194"/>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Urscop - Union régionale des Scop et Scic Auvergne-Rhône ...">
            <a:extLst>
              <a:ext uri="{FF2B5EF4-FFF2-40B4-BE49-F238E27FC236}">
                <a16:creationId xmlns:a16="http://schemas.microsoft.com/office/drawing/2014/main" id="{E8B15A92-DCDF-5EBB-F7F4-F3366F36B81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56259" y="1262754"/>
            <a:ext cx="2251160" cy="1500773"/>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La science participative au service de la société - Omniscienc...">
            <a:extLst>
              <a:ext uri="{FF2B5EF4-FFF2-40B4-BE49-F238E27FC236}">
                <a16:creationId xmlns:a16="http://schemas.microsoft.com/office/drawing/2014/main" id="{01AE47AA-E985-00BA-98BF-95B422AEFAE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5770" y="1851216"/>
            <a:ext cx="3948915" cy="345530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598E548A-8135-919E-C3E2-AF5C34128FA7}"/>
              </a:ext>
            </a:extLst>
          </p:cNvPr>
          <p:cNvPicPr>
            <a:picLocks noChangeAspect="1"/>
          </p:cNvPicPr>
          <p:nvPr/>
        </p:nvPicPr>
        <p:blipFill>
          <a:blip r:embed="rId2"/>
          <a:stretch>
            <a:fillRect/>
          </a:stretch>
        </p:blipFill>
        <p:spPr>
          <a:xfrm>
            <a:off x="-89432" y="-2424287"/>
            <a:ext cx="12281432" cy="9419055"/>
          </a:xfrm>
          <a:prstGeom prst="rect">
            <a:avLst/>
          </a:prstGeom>
        </p:spPr>
      </p:pic>
      <p:sp>
        <p:nvSpPr>
          <p:cNvPr id="2" name="ZoneTexte 1">
            <a:extLst>
              <a:ext uri="{FF2B5EF4-FFF2-40B4-BE49-F238E27FC236}">
                <a16:creationId xmlns:a16="http://schemas.microsoft.com/office/drawing/2014/main" id="{902D219A-81A9-DCC4-F6B7-948DDF4CD08A}"/>
              </a:ext>
            </a:extLst>
          </p:cNvPr>
          <p:cNvSpPr txBox="1"/>
          <p:nvPr/>
        </p:nvSpPr>
        <p:spPr>
          <a:xfrm>
            <a:off x="2269355" y="312416"/>
            <a:ext cx="7542449" cy="1446550"/>
          </a:xfrm>
          <a:prstGeom prst="rect">
            <a:avLst/>
          </a:prstGeom>
          <a:solidFill>
            <a:schemeClr val="bg1">
              <a:alpha val="81000"/>
            </a:schemeClr>
          </a:solidFill>
        </p:spPr>
        <p:txBody>
          <a:bodyPr wrap="none" rtlCol="0">
            <a:spAutoFit/>
          </a:bodyPr>
          <a:lstStyle/>
          <a:p>
            <a:pPr algn="ctr"/>
            <a:r>
              <a:rPr lang="fr-FR" sz="4400" dirty="0">
                <a:latin typeface="Calibri" panose="020F0502020204030204" pitchFamily="34" charset="0"/>
                <a:cs typeface="Calibri" panose="020F0502020204030204" pitchFamily="34" charset="0"/>
              </a:rPr>
              <a:t>L’</a:t>
            </a:r>
            <a:r>
              <a:rPr lang="fr-FR" sz="4400" dirty="0" err="1">
                <a:latin typeface="Calibri" panose="020F0502020204030204" pitchFamily="34" charset="0"/>
                <a:cs typeface="Calibri" panose="020F0502020204030204" pitchFamily="34" charset="0"/>
              </a:rPr>
              <a:t>hyperconnexion</a:t>
            </a:r>
            <a:r>
              <a:rPr lang="fr-FR" sz="4400" dirty="0">
                <a:latin typeface="Calibri" panose="020F0502020204030204" pitchFamily="34" charset="0"/>
                <a:cs typeface="Calibri" panose="020F0502020204030204" pitchFamily="34" charset="0"/>
              </a:rPr>
              <a:t> (numérique): </a:t>
            </a:r>
          </a:p>
          <a:p>
            <a:pPr algn="ctr"/>
            <a:r>
              <a:rPr lang="fr-FR" sz="4400" dirty="0">
                <a:latin typeface="Calibri" panose="020F0502020204030204" pitchFamily="34" charset="0"/>
                <a:cs typeface="Calibri" panose="020F0502020204030204" pitchFamily="34" charset="0"/>
              </a:rPr>
              <a:t>une coopération maladroite </a:t>
            </a:r>
          </a:p>
        </p:txBody>
      </p:sp>
    </p:spTree>
    <p:extLst>
      <p:ext uri="{BB962C8B-B14F-4D97-AF65-F5344CB8AC3E}">
        <p14:creationId xmlns:p14="http://schemas.microsoft.com/office/powerpoint/2010/main" val="10965039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What is Digital Addiction and How to Prevent It - Shepherd's Hill Academy">
            <a:extLst>
              <a:ext uri="{FF2B5EF4-FFF2-40B4-BE49-F238E27FC236}">
                <a16:creationId xmlns:a16="http://schemas.microsoft.com/office/drawing/2014/main" id="{2DF6DBCA-A134-8BC5-2A66-2725366DD4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36730"/>
            <a:ext cx="12192000" cy="8146859"/>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DAB5B2B1-5673-B9C5-9470-30666042EF5B}"/>
              </a:ext>
            </a:extLst>
          </p:cNvPr>
          <p:cNvSpPr txBox="1"/>
          <p:nvPr/>
        </p:nvSpPr>
        <p:spPr>
          <a:xfrm>
            <a:off x="361813" y="256092"/>
            <a:ext cx="6647974" cy="769441"/>
          </a:xfrm>
          <a:prstGeom prst="rect">
            <a:avLst/>
          </a:prstGeom>
          <a:noFill/>
        </p:spPr>
        <p:txBody>
          <a:bodyPr wrap="none" rtlCol="0">
            <a:spAutoFit/>
          </a:bodyPr>
          <a:lstStyle/>
          <a:p>
            <a:r>
              <a:rPr lang="fr-FR" sz="4400" dirty="0">
                <a:solidFill>
                  <a:schemeClr val="bg1"/>
                </a:solidFill>
                <a:latin typeface="Calibri" panose="020F0502020204030204" pitchFamily="34" charset="0"/>
                <a:cs typeface="Calibri" panose="020F0502020204030204" pitchFamily="34" charset="0"/>
              </a:rPr>
              <a:t>Une canalisation numérique</a:t>
            </a:r>
          </a:p>
        </p:txBody>
      </p:sp>
    </p:spTree>
    <p:extLst>
      <p:ext uri="{BB962C8B-B14F-4D97-AF65-F5344CB8AC3E}">
        <p14:creationId xmlns:p14="http://schemas.microsoft.com/office/powerpoint/2010/main" val="15022670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Icône Linéaire De Flèche Tordue Direction Pointe De Flèche Flèche Indiquant  Vers La Droite Pointeur Indicateur Ensuite En Avant Illustration Mince De  Ligne Symbole De Contour Dessin De Contour Isolé De Vecteur">
            <a:extLst>
              <a:ext uri="{FF2B5EF4-FFF2-40B4-BE49-F238E27FC236}">
                <a16:creationId xmlns:a16="http://schemas.microsoft.com/office/drawing/2014/main" id="{56F13ED6-486B-3CD1-9CF6-5D7D49CE881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701" t="7868" r="6867" b="28525"/>
          <a:stretch/>
        </p:blipFill>
        <p:spPr bwMode="auto">
          <a:xfrm>
            <a:off x="4834261" y="3240750"/>
            <a:ext cx="1660168" cy="1207772"/>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CC7F112E-DE53-B0F9-2E94-E0BAC1537CBD}"/>
              </a:ext>
            </a:extLst>
          </p:cNvPr>
          <p:cNvSpPr txBox="1"/>
          <p:nvPr/>
        </p:nvSpPr>
        <p:spPr>
          <a:xfrm>
            <a:off x="2723952" y="314794"/>
            <a:ext cx="6649577" cy="769441"/>
          </a:xfrm>
          <a:prstGeom prst="rect">
            <a:avLst/>
          </a:prstGeom>
          <a:noFill/>
        </p:spPr>
        <p:txBody>
          <a:bodyPr wrap="none" rtlCol="0">
            <a:spAutoFit/>
          </a:bodyPr>
          <a:lstStyle/>
          <a:p>
            <a:pPr algn="ctr"/>
            <a:r>
              <a:rPr lang="fr-FR" sz="4400" dirty="0">
                <a:latin typeface="Calibri" panose="020F0502020204030204" pitchFamily="34" charset="0"/>
                <a:cs typeface="Calibri" panose="020F0502020204030204" pitchFamily="34" charset="0"/>
              </a:rPr>
              <a:t>Face au manque de temps…</a:t>
            </a:r>
          </a:p>
        </p:txBody>
      </p:sp>
      <p:sp>
        <p:nvSpPr>
          <p:cNvPr id="4" name="ZoneTexte 3">
            <a:extLst>
              <a:ext uri="{FF2B5EF4-FFF2-40B4-BE49-F238E27FC236}">
                <a16:creationId xmlns:a16="http://schemas.microsoft.com/office/drawing/2014/main" id="{80582EF2-80BF-345C-5DEB-9497780B6D17}"/>
              </a:ext>
            </a:extLst>
          </p:cNvPr>
          <p:cNvSpPr txBox="1"/>
          <p:nvPr/>
        </p:nvSpPr>
        <p:spPr>
          <a:xfrm>
            <a:off x="1829128" y="5618204"/>
            <a:ext cx="1563248" cy="523220"/>
          </a:xfrm>
          <a:prstGeom prst="rect">
            <a:avLst/>
          </a:prstGeom>
          <a:noFill/>
        </p:spPr>
        <p:txBody>
          <a:bodyPr wrap="none" rtlCol="0">
            <a:spAutoFit/>
          </a:bodyPr>
          <a:lstStyle/>
          <a:p>
            <a:pPr algn="ctr"/>
            <a:r>
              <a:rPr lang="fr-FR" sz="2800" dirty="0">
                <a:solidFill>
                  <a:schemeClr val="tx1"/>
                </a:solidFill>
                <a:latin typeface="Calibri" panose="020F0502020204030204" pitchFamily="34" charset="0"/>
                <a:cs typeface="Calibri" panose="020F0502020204030204" pitchFamily="34" charset="0"/>
              </a:rPr>
              <a:t>Accélérer</a:t>
            </a:r>
          </a:p>
        </p:txBody>
      </p:sp>
      <p:sp>
        <p:nvSpPr>
          <p:cNvPr id="5" name="ZoneTexte 4">
            <a:extLst>
              <a:ext uri="{FF2B5EF4-FFF2-40B4-BE49-F238E27FC236}">
                <a16:creationId xmlns:a16="http://schemas.microsoft.com/office/drawing/2014/main" id="{E71919EA-5068-0222-7DAA-E8411FF48356}"/>
              </a:ext>
            </a:extLst>
          </p:cNvPr>
          <p:cNvSpPr txBox="1"/>
          <p:nvPr/>
        </p:nvSpPr>
        <p:spPr>
          <a:xfrm>
            <a:off x="7186413" y="5618204"/>
            <a:ext cx="4331635" cy="523220"/>
          </a:xfrm>
          <a:prstGeom prst="rect">
            <a:avLst/>
          </a:prstGeom>
          <a:noFill/>
        </p:spPr>
        <p:txBody>
          <a:bodyPr wrap="none" rtlCol="0">
            <a:spAutoFit/>
          </a:bodyPr>
          <a:lstStyle/>
          <a:p>
            <a:r>
              <a:rPr lang="fr-FR" sz="2800" dirty="0">
                <a:solidFill>
                  <a:schemeClr val="tx1"/>
                </a:solidFill>
                <a:latin typeface="Calibri" panose="020F0502020204030204" pitchFamily="34" charset="0"/>
                <a:cs typeface="Calibri" panose="020F0502020204030204" pitchFamily="34" charset="0"/>
              </a:rPr>
              <a:t>Se reconnecter à son espace</a:t>
            </a:r>
          </a:p>
        </p:txBody>
      </p:sp>
      <p:pic>
        <p:nvPicPr>
          <p:cNvPr id="6146" name="Picture 2" descr="Brève histoire des autoroutes en France">
            <a:extLst>
              <a:ext uri="{FF2B5EF4-FFF2-40B4-BE49-F238E27FC236}">
                <a16:creationId xmlns:a16="http://schemas.microsoft.com/office/drawing/2014/main" id="{7AD4D64B-C20D-8561-5B91-4BF9CB8AD24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918" r="22246"/>
          <a:stretch/>
        </p:blipFill>
        <p:spPr bwMode="auto">
          <a:xfrm>
            <a:off x="318653" y="2190428"/>
            <a:ext cx="4370138" cy="3308415"/>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chemins de randonnées">
            <a:extLst>
              <a:ext uri="{FF2B5EF4-FFF2-40B4-BE49-F238E27FC236}">
                <a16:creationId xmlns:a16="http://schemas.microsoft.com/office/drawing/2014/main" id="{759C32E8-F6C0-2E6B-4D7F-FD9027D1E9A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0123" r="21061"/>
          <a:stretch/>
        </p:blipFill>
        <p:spPr bwMode="auto">
          <a:xfrm>
            <a:off x="6829990" y="2190428"/>
            <a:ext cx="4981422" cy="33084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3732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pic>
        <p:nvPicPr>
          <p:cNvPr id="312" name="Google Shape;312;p17"/>
          <p:cNvPicPr preferRelativeResize="0"/>
          <p:nvPr/>
        </p:nvPicPr>
        <p:blipFill rotWithShape="1">
          <a:blip r:embed="rId3">
            <a:alphaModFix/>
          </a:blip>
          <a:srcRect t="734" b="14820"/>
          <a:stretch/>
        </p:blipFill>
        <p:spPr>
          <a:xfrm>
            <a:off x="0" y="0"/>
            <a:ext cx="12192000" cy="6863645"/>
          </a:xfrm>
          <a:prstGeom prst="rect">
            <a:avLst/>
          </a:prstGeom>
          <a:noFill/>
          <a:ln>
            <a:noFill/>
          </a:ln>
        </p:spPr>
      </p:pic>
      <p:sp>
        <p:nvSpPr>
          <p:cNvPr id="313" name="Google Shape;313;p17"/>
          <p:cNvSpPr txBox="1"/>
          <p:nvPr/>
        </p:nvSpPr>
        <p:spPr>
          <a:xfrm>
            <a:off x="534572" y="5801300"/>
            <a:ext cx="11127544" cy="76940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fr-FR" sz="4400" dirty="0">
                <a:solidFill>
                  <a:schemeClr val="lt1"/>
                </a:solidFill>
                <a:latin typeface="Calibri"/>
                <a:ea typeface="Calibri"/>
                <a:cs typeface="Calibri"/>
                <a:sym typeface="Calibri"/>
              </a:rPr>
              <a:t>Comment habiter le monde fluctuant?</a:t>
            </a:r>
            <a:endParaRPr sz="4400" dirty="0"/>
          </a:p>
        </p:txBody>
      </p:sp>
    </p:spTree>
    <p:extLst>
      <p:ext uri="{BB962C8B-B14F-4D97-AF65-F5344CB8AC3E}">
        <p14:creationId xmlns:p14="http://schemas.microsoft.com/office/powerpoint/2010/main" val="2035141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19"/>
          <p:cNvSpPr txBox="1"/>
          <p:nvPr/>
        </p:nvSpPr>
        <p:spPr>
          <a:xfrm>
            <a:off x="552282" y="1998163"/>
            <a:ext cx="5346772" cy="440120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2800" dirty="0">
                <a:solidFill>
                  <a:schemeClr val="dk1"/>
                </a:solidFill>
                <a:latin typeface="Calibri"/>
                <a:ea typeface="Calibri"/>
                <a:cs typeface="Calibri"/>
                <a:sym typeface="Calibri"/>
              </a:rPr>
              <a:t>La robustesse se construit sur:</a:t>
            </a:r>
            <a:endParaRPr dirty="0"/>
          </a:p>
          <a:p>
            <a:pPr marL="0" marR="0" lvl="0" indent="0" algn="l" rtl="0">
              <a:spcBef>
                <a:spcPts val="0"/>
              </a:spcBef>
              <a:spcAft>
                <a:spcPts val="0"/>
              </a:spcAft>
              <a:buNone/>
            </a:pPr>
            <a:endParaRPr sz="2800" dirty="0">
              <a:solidFill>
                <a:schemeClr val="dk1"/>
              </a:solidFill>
              <a:latin typeface="Calibri"/>
              <a:ea typeface="Calibri"/>
              <a:cs typeface="Calibri"/>
              <a:sym typeface="Calibri"/>
            </a:endParaRPr>
          </a:p>
          <a:p>
            <a:pPr marL="342891" marR="0" lvl="0" indent="-342891" algn="l" rtl="0">
              <a:spcBef>
                <a:spcPts val="0"/>
              </a:spcBef>
              <a:spcAft>
                <a:spcPts val="0"/>
              </a:spcAft>
              <a:buClr>
                <a:schemeClr val="dk1"/>
              </a:buClr>
              <a:buSzPts val="2800"/>
              <a:buFont typeface="Arial"/>
              <a:buChar char="•"/>
            </a:pPr>
            <a:r>
              <a:rPr lang="fr-FR" sz="2800" dirty="0">
                <a:solidFill>
                  <a:schemeClr val="dk1"/>
                </a:solidFill>
                <a:latin typeface="Calibri"/>
                <a:ea typeface="Calibri"/>
                <a:cs typeface="Calibri"/>
                <a:sym typeface="Calibri"/>
              </a:rPr>
              <a:t>Inefficacité</a:t>
            </a:r>
            <a:endParaRPr dirty="0"/>
          </a:p>
          <a:p>
            <a:pPr marL="342891" marR="0" lvl="0" indent="-342891" algn="l" rtl="0">
              <a:spcBef>
                <a:spcPts val="0"/>
              </a:spcBef>
              <a:spcAft>
                <a:spcPts val="0"/>
              </a:spcAft>
              <a:buClr>
                <a:schemeClr val="dk1"/>
              </a:buClr>
              <a:buSzPts val="2800"/>
              <a:buFont typeface="Arial"/>
              <a:buChar char="•"/>
            </a:pPr>
            <a:r>
              <a:rPr lang="fr-FR" sz="2800" dirty="0">
                <a:solidFill>
                  <a:schemeClr val="dk1"/>
                </a:solidFill>
                <a:latin typeface="Calibri"/>
                <a:ea typeface="Calibri"/>
                <a:cs typeface="Calibri"/>
                <a:sym typeface="Calibri"/>
              </a:rPr>
              <a:t>Hétérogénéité</a:t>
            </a:r>
            <a:endParaRPr dirty="0"/>
          </a:p>
          <a:p>
            <a:pPr marL="342891" marR="0" lvl="0" indent="-342891" algn="l" rtl="0">
              <a:spcBef>
                <a:spcPts val="0"/>
              </a:spcBef>
              <a:spcAft>
                <a:spcPts val="0"/>
              </a:spcAft>
              <a:buClr>
                <a:schemeClr val="dk1"/>
              </a:buClr>
              <a:buSzPts val="2800"/>
              <a:buFont typeface="Arial"/>
              <a:buChar char="•"/>
            </a:pPr>
            <a:r>
              <a:rPr lang="fr-FR" sz="2800" dirty="0">
                <a:solidFill>
                  <a:schemeClr val="dk1"/>
                </a:solidFill>
                <a:latin typeface="Calibri"/>
                <a:ea typeface="Calibri"/>
                <a:cs typeface="Calibri"/>
                <a:sym typeface="Calibri"/>
              </a:rPr>
              <a:t>Incertitude</a:t>
            </a:r>
            <a:endParaRPr dirty="0"/>
          </a:p>
          <a:p>
            <a:pPr marL="342891" marR="0" lvl="0" indent="-342891" algn="l" rtl="0">
              <a:spcBef>
                <a:spcPts val="0"/>
              </a:spcBef>
              <a:spcAft>
                <a:spcPts val="0"/>
              </a:spcAft>
              <a:buClr>
                <a:schemeClr val="dk1"/>
              </a:buClr>
              <a:buSzPts val="2800"/>
              <a:buFont typeface="Arial"/>
              <a:buChar char="•"/>
            </a:pPr>
            <a:r>
              <a:rPr lang="fr-FR" sz="2800" dirty="0">
                <a:solidFill>
                  <a:schemeClr val="dk1"/>
                </a:solidFill>
                <a:latin typeface="Calibri"/>
                <a:ea typeface="Calibri"/>
                <a:cs typeface="Calibri"/>
                <a:sym typeface="Calibri"/>
              </a:rPr>
              <a:t>Lenteur</a:t>
            </a:r>
            <a:endParaRPr dirty="0"/>
          </a:p>
          <a:p>
            <a:pPr marL="342891" marR="0" lvl="0" indent="-342891" algn="l" rtl="0">
              <a:spcBef>
                <a:spcPts val="0"/>
              </a:spcBef>
              <a:spcAft>
                <a:spcPts val="0"/>
              </a:spcAft>
              <a:buClr>
                <a:schemeClr val="dk1"/>
              </a:buClr>
              <a:buSzPts val="2800"/>
              <a:buFont typeface="Arial"/>
              <a:buChar char="•"/>
            </a:pPr>
            <a:r>
              <a:rPr lang="fr-FR" sz="2800" dirty="0">
                <a:solidFill>
                  <a:schemeClr val="dk1"/>
                </a:solidFill>
                <a:latin typeface="Calibri"/>
                <a:ea typeface="Calibri"/>
                <a:cs typeface="Calibri"/>
                <a:sym typeface="Calibri"/>
              </a:rPr>
              <a:t>Redondance</a:t>
            </a:r>
            <a:endParaRPr dirty="0"/>
          </a:p>
          <a:p>
            <a:pPr marL="342891" marR="0" lvl="0" indent="-342891" algn="l" rtl="0">
              <a:spcBef>
                <a:spcPts val="0"/>
              </a:spcBef>
              <a:spcAft>
                <a:spcPts val="0"/>
              </a:spcAft>
              <a:buClr>
                <a:schemeClr val="dk1"/>
              </a:buClr>
              <a:buSzPts val="2800"/>
              <a:buFont typeface="Arial"/>
              <a:buChar char="•"/>
            </a:pPr>
            <a:r>
              <a:rPr lang="fr-FR" sz="2800" dirty="0">
                <a:solidFill>
                  <a:schemeClr val="dk1"/>
                </a:solidFill>
                <a:latin typeface="Calibri"/>
                <a:ea typeface="Calibri"/>
                <a:cs typeface="Calibri"/>
                <a:sym typeface="Calibri"/>
              </a:rPr>
              <a:t>Incohérences</a:t>
            </a:r>
            <a:endParaRPr dirty="0"/>
          </a:p>
          <a:p>
            <a:pPr marL="342891" marR="0" lvl="0" indent="-342891" algn="l" rtl="0">
              <a:spcBef>
                <a:spcPts val="0"/>
              </a:spcBef>
              <a:spcAft>
                <a:spcPts val="0"/>
              </a:spcAft>
              <a:buClr>
                <a:schemeClr val="dk1"/>
              </a:buClr>
              <a:buSzPts val="2800"/>
              <a:buFont typeface="Arial"/>
              <a:buChar char="•"/>
            </a:pPr>
            <a:r>
              <a:rPr lang="fr-FR" sz="2800" dirty="0">
                <a:solidFill>
                  <a:schemeClr val="dk1"/>
                </a:solidFill>
                <a:latin typeface="Calibri"/>
                <a:ea typeface="Calibri"/>
                <a:cs typeface="Calibri"/>
                <a:sym typeface="Calibri"/>
              </a:rPr>
              <a:t>Inachèvement</a:t>
            </a:r>
            <a:endParaRPr dirty="0"/>
          </a:p>
          <a:p>
            <a:pPr marL="342891" marR="0" lvl="0" indent="-342891" algn="l" rtl="0">
              <a:spcBef>
                <a:spcPts val="0"/>
              </a:spcBef>
              <a:spcAft>
                <a:spcPts val="0"/>
              </a:spcAft>
              <a:buClr>
                <a:schemeClr val="dk1"/>
              </a:buClr>
              <a:buSzPts val="2800"/>
              <a:buFont typeface="Arial"/>
              <a:buChar char="•"/>
            </a:pPr>
            <a:r>
              <a:rPr lang="fr-FR" sz="2800" dirty="0">
                <a:solidFill>
                  <a:schemeClr val="dk1"/>
                </a:solidFill>
                <a:latin typeface="Calibri"/>
                <a:ea typeface="Calibri"/>
                <a:cs typeface="Calibri"/>
                <a:sym typeface="Calibri"/>
              </a:rPr>
              <a:t>…</a:t>
            </a:r>
            <a:endParaRPr sz="2800" dirty="0">
              <a:solidFill>
                <a:schemeClr val="dk1"/>
              </a:solidFill>
              <a:latin typeface="Calibri"/>
              <a:ea typeface="Calibri"/>
              <a:cs typeface="Calibri"/>
              <a:sym typeface="Calibri"/>
            </a:endParaRPr>
          </a:p>
        </p:txBody>
      </p:sp>
      <p:sp>
        <p:nvSpPr>
          <p:cNvPr id="332" name="Google Shape;332;p19"/>
          <p:cNvSpPr txBox="1"/>
          <p:nvPr/>
        </p:nvSpPr>
        <p:spPr>
          <a:xfrm>
            <a:off x="220391" y="203041"/>
            <a:ext cx="11746521" cy="144650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fr-FR" sz="4400" dirty="0">
                <a:solidFill>
                  <a:schemeClr val="dk1"/>
                </a:solidFill>
                <a:latin typeface="Calibri"/>
                <a:ea typeface="Calibri"/>
                <a:cs typeface="Calibri"/>
                <a:sym typeface="Calibri"/>
              </a:rPr>
              <a:t>La robustesse du vivant </a:t>
            </a:r>
          </a:p>
          <a:p>
            <a:pPr marL="0" marR="0" lvl="0" indent="0" algn="ctr" rtl="0">
              <a:spcBef>
                <a:spcPts val="0"/>
              </a:spcBef>
              <a:spcAft>
                <a:spcPts val="0"/>
              </a:spcAft>
              <a:buNone/>
            </a:pPr>
            <a:r>
              <a:rPr lang="fr-FR" sz="4400" dirty="0">
                <a:solidFill>
                  <a:schemeClr val="dk1"/>
                </a:solidFill>
                <a:latin typeface="Calibri"/>
                <a:ea typeface="Calibri"/>
                <a:cs typeface="Calibri"/>
                <a:sym typeface="Calibri"/>
              </a:rPr>
              <a:t>se construit </a:t>
            </a:r>
            <a:r>
              <a:rPr lang="fr-FR" sz="4400" i="1" dirty="0">
                <a:solidFill>
                  <a:schemeClr val="dk1"/>
                </a:solidFill>
                <a:latin typeface="Calibri"/>
                <a:ea typeface="Calibri"/>
                <a:cs typeface="Calibri"/>
                <a:sym typeface="Calibri"/>
              </a:rPr>
              <a:t>contre</a:t>
            </a:r>
            <a:r>
              <a:rPr lang="fr-FR" sz="4400" dirty="0">
                <a:solidFill>
                  <a:schemeClr val="dk1"/>
                </a:solidFill>
                <a:latin typeface="Calibri"/>
                <a:ea typeface="Calibri"/>
                <a:cs typeface="Calibri"/>
                <a:sym typeface="Calibri"/>
              </a:rPr>
              <a:t> la performance</a:t>
            </a:r>
            <a:endParaRPr sz="4400" dirty="0"/>
          </a:p>
        </p:txBody>
      </p:sp>
      <p:pic>
        <p:nvPicPr>
          <p:cNvPr id="333" name="Google Shape;333;p19" descr="Wind Trees Pictures | Download Free Images on Unsplash"/>
          <p:cNvPicPr preferRelativeResize="0"/>
          <p:nvPr/>
        </p:nvPicPr>
        <p:blipFill rotWithShape="1">
          <a:blip r:embed="rId3">
            <a:alphaModFix/>
          </a:blip>
          <a:srcRect/>
          <a:stretch/>
        </p:blipFill>
        <p:spPr>
          <a:xfrm>
            <a:off x="6096000" y="2772843"/>
            <a:ext cx="4844260" cy="322633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Google Shape;344;p21"/>
          <p:cNvSpPr txBox="1"/>
          <p:nvPr/>
        </p:nvSpPr>
        <p:spPr>
          <a:xfrm>
            <a:off x="392326" y="475263"/>
            <a:ext cx="11407348" cy="76940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4400" dirty="0">
                <a:solidFill>
                  <a:schemeClr val="dk1"/>
                </a:solidFill>
                <a:latin typeface="Calibri"/>
                <a:ea typeface="Calibri"/>
                <a:cs typeface="Calibri"/>
                <a:sym typeface="Calibri"/>
              </a:rPr>
              <a:t>Les systèmes vivants ne sont pas à leur optimum</a:t>
            </a:r>
            <a:endParaRPr sz="4400" dirty="0"/>
          </a:p>
        </p:txBody>
      </p:sp>
      <p:pic>
        <p:nvPicPr>
          <p:cNvPr id="345" name="Google Shape;345;p21" descr="Objectif ECE Activité n°3 : spécificité de substrat de l&amp;#39;activité  enzymatique CORRECTION 1 2 3 4 5"/>
          <p:cNvPicPr preferRelativeResize="0"/>
          <p:nvPr/>
        </p:nvPicPr>
        <p:blipFill rotWithShape="1">
          <a:blip r:embed="rId3">
            <a:alphaModFix/>
          </a:blip>
          <a:srcRect/>
          <a:stretch/>
        </p:blipFill>
        <p:spPr>
          <a:xfrm>
            <a:off x="6431312" y="2062156"/>
            <a:ext cx="5280836" cy="3321515"/>
          </a:xfrm>
          <a:prstGeom prst="rect">
            <a:avLst/>
          </a:prstGeom>
          <a:noFill/>
          <a:ln>
            <a:noFill/>
          </a:ln>
        </p:spPr>
      </p:pic>
      <p:sp>
        <p:nvSpPr>
          <p:cNvPr id="346" name="Google Shape;346;p21"/>
          <p:cNvSpPr txBox="1"/>
          <p:nvPr/>
        </p:nvSpPr>
        <p:spPr>
          <a:xfrm>
            <a:off x="7033270" y="5416327"/>
            <a:ext cx="4233018"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2400">
                <a:solidFill>
                  <a:schemeClr val="dk1"/>
                </a:solidFill>
                <a:latin typeface="Calibri"/>
                <a:ea typeface="Calibri"/>
                <a:cs typeface="Calibri"/>
                <a:sym typeface="Calibri"/>
              </a:rPr>
              <a:t>Optimum de nos enzymes: 40°C</a:t>
            </a:r>
            <a:endParaRPr/>
          </a:p>
        </p:txBody>
      </p:sp>
      <p:pic>
        <p:nvPicPr>
          <p:cNvPr id="347" name="Google Shape;347;p21" descr="La température du corps baisse depuis le XIXe siècle - Planete sante"/>
          <p:cNvPicPr preferRelativeResize="0"/>
          <p:nvPr/>
        </p:nvPicPr>
        <p:blipFill rotWithShape="1">
          <a:blip r:embed="rId4">
            <a:alphaModFix/>
          </a:blip>
          <a:srcRect/>
          <a:stretch/>
        </p:blipFill>
        <p:spPr>
          <a:xfrm>
            <a:off x="696339" y="2109043"/>
            <a:ext cx="4672465" cy="3114976"/>
          </a:xfrm>
          <a:prstGeom prst="rect">
            <a:avLst/>
          </a:prstGeom>
          <a:noFill/>
          <a:ln>
            <a:noFill/>
          </a:ln>
        </p:spPr>
      </p:pic>
      <p:sp>
        <p:nvSpPr>
          <p:cNvPr id="348" name="Google Shape;348;p21"/>
          <p:cNvSpPr txBox="1"/>
          <p:nvPr/>
        </p:nvSpPr>
        <p:spPr>
          <a:xfrm>
            <a:off x="1108218" y="5416328"/>
            <a:ext cx="3829542"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2400" dirty="0">
                <a:solidFill>
                  <a:schemeClr val="dk1"/>
                </a:solidFill>
                <a:latin typeface="Calibri"/>
                <a:ea typeface="Calibri"/>
                <a:cs typeface="Calibri"/>
                <a:sym typeface="Calibri"/>
              </a:rPr>
              <a:t>Température du corps: 37°C</a:t>
            </a:r>
            <a:endParaRP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p23"/>
          <p:cNvSpPr txBox="1"/>
          <p:nvPr/>
        </p:nvSpPr>
        <p:spPr>
          <a:xfrm>
            <a:off x="436099" y="224864"/>
            <a:ext cx="11338547" cy="76940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4400" dirty="0">
                <a:solidFill>
                  <a:schemeClr val="dk1"/>
                </a:solidFill>
                <a:latin typeface="Calibri"/>
                <a:ea typeface="Calibri"/>
                <a:cs typeface="Calibri"/>
                <a:sym typeface="Calibri"/>
              </a:rPr>
              <a:t>Les gains de performance sont contreproductifs</a:t>
            </a:r>
            <a:endParaRPr sz="4400" dirty="0"/>
          </a:p>
        </p:txBody>
      </p:sp>
      <p:grpSp>
        <p:nvGrpSpPr>
          <p:cNvPr id="363" name="Google Shape;363;p23"/>
          <p:cNvGrpSpPr/>
          <p:nvPr/>
        </p:nvGrpSpPr>
        <p:grpSpPr>
          <a:xfrm>
            <a:off x="2777067" y="1087666"/>
            <a:ext cx="8525282" cy="4744913"/>
            <a:chOff x="2159000" y="815749"/>
            <a:chExt cx="5756961" cy="3204150"/>
          </a:xfrm>
        </p:grpSpPr>
        <p:sp>
          <p:nvSpPr>
            <p:cNvPr id="364" name="Google Shape;364;p23"/>
            <p:cNvSpPr/>
            <p:nvPr/>
          </p:nvSpPr>
          <p:spPr>
            <a:xfrm>
              <a:off x="2603530" y="1821885"/>
              <a:ext cx="3235676" cy="2029359"/>
            </a:xfrm>
            <a:custGeom>
              <a:avLst/>
              <a:gdLst/>
              <a:ahLst/>
              <a:cxnLst/>
              <a:rect l="l" t="t" r="r" b="b"/>
              <a:pathLst>
                <a:path w="3598218" h="2256740" extrusionOk="0">
                  <a:moveTo>
                    <a:pt x="0" y="2256740"/>
                  </a:moveTo>
                  <a:cubicBezTo>
                    <a:pt x="664377" y="1263168"/>
                    <a:pt x="1328754" y="269596"/>
                    <a:pt x="1928457" y="34431"/>
                  </a:cubicBezTo>
                  <a:cubicBezTo>
                    <a:pt x="2528160" y="-200734"/>
                    <a:pt x="3598218" y="845750"/>
                    <a:pt x="3598218" y="845750"/>
                  </a:cubicBezTo>
                </a:path>
              </a:pathLst>
            </a:custGeom>
            <a:noFill/>
            <a:ln w="5715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800">
                <a:solidFill>
                  <a:schemeClr val="dk1"/>
                </a:solidFill>
                <a:latin typeface="Calibri"/>
                <a:ea typeface="Calibri"/>
                <a:cs typeface="Calibri"/>
                <a:sym typeface="Calibri"/>
              </a:endParaRPr>
            </a:p>
          </p:txBody>
        </p:sp>
        <p:cxnSp>
          <p:nvCxnSpPr>
            <p:cNvPr id="365" name="Google Shape;365;p23"/>
            <p:cNvCxnSpPr>
              <a:stCxn id="364" idx="0"/>
            </p:cNvCxnSpPr>
            <p:nvPr/>
          </p:nvCxnSpPr>
          <p:spPr>
            <a:xfrm rot="10800000">
              <a:off x="2603530" y="1228944"/>
              <a:ext cx="0" cy="2622300"/>
            </a:xfrm>
            <a:prstGeom prst="straightConnector1">
              <a:avLst/>
            </a:prstGeom>
            <a:noFill/>
            <a:ln w="12700" cap="flat" cmpd="sng">
              <a:solidFill>
                <a:srgbClr val="000000"/>
              </a:solidFill>
              <a:prstDash val="solid"/>
              <a:miter lim="800000"/>
              <a:headEnd type="none" w="sm" len="sm"/>
              <a:tailEnd type="stealth" w="med" len="med"/>
            </a:ln>
          </p:spPr>
        </p:cxnSp>
        <p:cxnSp>
          <p:nvCxnSpPr>
            <p:cNvPr id="366" name="Google Shape;366;p23"/>
            <p:cNvCxnSpPr>
              <a:stCxn id="364" idx="0"/>
            </p:cNvCxnSpPr>
            <p:nvPr/>
          </p:nvCxnSpPr>
          <p:spPr>
            <a:xfrm>
              <a:off x="2603531" y="3851244"/>
              <a:ext cx="3774900" cy="0"/>
            </a:xfrm>
            <a:prstGeom prst="straightConnector1">
              <a:avLst/>
            </a:prstGeom>
            <a:noFill/>
            <a:ln w="12700" cap="flat" cmpd="sng">
              <a:solidFill>
                <a:schemeClr val="dk1"/>
              </a:solidFill>
              <a:prstDash val="solid"/>
              <a:miter lim="800000"/>
              <a:headEnd type="none" w="sm" len="sm"/>
              <a:tailEnd type="stealth" w="med" len="med"/>
            </a:ln>
          </p:spPr>
        </p:cxnSp>
        <p:sp>
          <p:nvSpPr>
            <p:cNvPr id="367" name="Google Shape;367;p23"/>
            <p:cNvSpPr txBox="1"/>
            <p:nvPr/>
          </p:nvSpPr>
          <p:spPr>
            <a:xfrm>
              <a:off x="6524977" y="3666578"/>
              <a:ext cx="1390984" cy="3533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2800">
                  <a:solidFill>
                    <a:schemeClr val="dk1"/>
                  </a:solidFill>
                  <a:latin typeface="Calibri"/>
                  <a:ea typeface="Calibri"/>
                  <a:cs typeface="Calibri"/>
                  <a:sym typeface="Calibri"/>
                </a:rPr>
                <a:t>Performance</a:t>
              </a:r>
              <a:endParaRPr/>
            </a:p>
          </p:txBody>
        </p:sp>
        <p:sp>
          <p:nvSpPr>
            <p:cNvPr id="368" name="Google Shape;368;p23"/>
            <p:cNvSpPr txBox="1"/>
            <p:nvPr/>
          </p:nvSpPr>
          <p:spPr>
            <a:xfrm>
              <a:off x="2159000" y="815749"/>
              <a:ext cx="1236926" cy="3533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2800">
                  <a:solidFill>
                    <a:schemeClr val="dk1"/>
                  </a:solidFill>
                  <a:latin typeface="Calibri"/>
                  <a:ea typeface="Calibri"/>
                  <a:cs typeface="Calibri"/>
                  <a:sym typeface="Calibri"/>
                </a:rPr>
                <a:t>Robustesse</a:t>
              </a:r>
              <a:endParaRPr/>
            </a:p>
          </p:txBody>
        </p:sp>
      </p:grpSp>
      <p:sp>
        <p:nvSpPr>
          <p:cNvPr id="369" name="Google Shape;369;p23"/>
          <p:cNvSpPr/>
          <p:nvPr/>
        </p:nvSpPr>
        <p:spPr>
          <a:xfrm>
            <a:off x="3435358" y="5856290"/>
            <a:ext cx="5807133" cy="883177"/>
          </a:xfrm>
          <a:prstGeom prst="rightArrow">
            <a:avLst>
              <a:gd name="adj1" fmla="val 50000"/>
              <a:gd name="adj2" fmla="val 50000"/>
            </a:avLst>
          </a:prstGeom>
          <a:gradFill>
            <a:gsLst>
              <a:gs pos="0">
                <a:srgbClr val="2238FA"/>
              </a:gs>
              <a:gs pos="100000">
                <a:srgbClr val="7F7F7F"/>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fr-FR" sz="2800">
                <a:solidFill>
                  <a:schemeClr val="lt1"/>
                </a:solidFill>
                <a:latin typeface="Calibri"/>
                <a:ea typeface="Calibri"/>
                <a:cs typeface="Calibri"/>
                <a:sym typeface="Calibri"/>
              </a:rPr>
              <a:t>Progrès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grpSp>
        <p:nvGrpSpPr>
          <p:cNvPr id="374" name="Google Shape;374;p24"/>
          <p:cNvGrpSpPr/>
          <p:nvPr/>
        </p:nvGrpSpPr>
        <p:grpSpPr>
          <a:xfrm>
            <a:off x="2777067" y="1087666"/>
            <a:ext cx="8525282" cy="4744913"/>
            <a:chOff x="2159000" y="815749"/>
            <a:chExt cx="5756961" cy="3204150"/>
          </a:xfrm>
        </p:grpSpPr>
        <p:sp>
          <p:nvSpPr>
            <p:cNvPr id="375" name="Google Shape;375;p24"/>
            <p:cNvSpPr/>
            <p:nvPr/>
          </p:nvSpPr>
          <p:spPr>
            <a:xfrm>
              <a:off x="2603530" y="1821885"/>
              <a:ext cx="3235676" cy="2029359"/>
            </a:xfrm>
            <a:custGeom>
              <a:avLst/>
              <a:gdLst/>
              <a:ahLst/>
              <a:cxnLst/>
              <a:rect l="l" t="t" r="r" b="b"/>
              <a:pathLst>
                <a:path w="3598218" h="2256740" extrusionOk="0">
                  <a:moveTo>
                    <a:pt x="0" y="2256740"/>
                  </a:moveTo>
                  <a:cubicBezTo>
                    <a:pt x="664377" y="1263168"/>
                    <a:pt x="1328754" y="269596"/>
                    <a:pt x="1928457" y="34431"/>
                  </a:cubicBezTo>
                  <a:cubicBezTo>
                    <a:pt x="2528160" y="-200734"/>
                    <a:pt x="3598218" y="845750"/>
                    <a:pt x="3598218" y="845750"/>
                  </a:cubicBezTo>
                </a:path>
              </a:pathLst>
            </a:custGeom>
            <a:noFill/>
            <a:ln w="5715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800">
                <a:solidFill>
                  <a:schemeClr val="dk1"/>
                </a:solidFill>
                <a:latin typeface="Calibri"/>
                <a:ea typeface="Calibri"/>
                <a:cs typeface="Calibri"/>
                <a:sym typeface="Calibri"/>
              </a:endParaRPr>
            </a:p>
          </p:txBody>
        </p:sp>
        <p:cxnSp>
          <p:nvCxnSpPr>
            <p:cNvPr id="376" name="Google Shape;376;p24"/>
            <p:cNvCxnSpPr>
              <a:stCxn id="375" idx="0"/>
            </p:cNvCxnSpPr>
            <p:nvPr/>
          </p:nvCxnSpPr>
          <p:spPr>
            <a:xfrm rot="10800000">
              <a:off x="2603530" y="1228944"/>
              <a:ext cx="0" cy="2622300"/>
            </a:xfrm>
            <a:prstGeom prst="straightConnector1">
              <a:avLst/>
            </a:prstGeom>
            <a:noFill/>
            <a:ln w="12700" cap="flat" cmpd="sng">
              <a:solidFill>
                <a:srgbClr val="000000"/>
              </a:solidFill>
              <a:prstDash val="solid"/>
              <a:miter lim="800000"/>
              <a:headEnd type="none" w="sm" len="sm"/>
              <a:tailEnd type="stealth" w="med" len="med"/>
            </a:ln>
          </p:spPr>
        </p:cxnSp>
        <p:cxnSp>
          <p:nvCxnSpPr>
            <p:cNvPr id="377" name="Google Shape;377;p24"/>
            <p:cNvCxnSpPr>
              <a:stCxn id="375" idx="0"/>
            </p:cNvCxnSpPr>
            <p:nvPr/>
          </p:nvCxnSpPr>
          <p:spPr>
            <a:xfrm>
              <a:off x="2603531" y="3851244"/>
              <a:ext cx="3774900" cy="0"/>
            </a:xfrm>
            <a:prstGeom prst="straightConnector1">
              <a:avLst/>
            </a:prstGeom>
            <a:noFill/>
            <a:ln w="12700" cap="flat" cmpd="sng">
              <a:solidFill>
                <a:schemeClr val="dk1"/>
              </a:solidFill>
              <a:prstDash val="solid"/>
              <a:miter lim="800000"/>
              <a:headEnd type="none" w="sm" len="sm"/>
              <a:tailEnd type="stealth" w="med" len="med"/>
            </a:ln>
          </p:spPr>
        </p:cxnSp>
        <p:sp>
          <p:nvSpPr>
            <p:cNvPr id="378" name="Google Shape;378;p24"/>
            <p:cNvSpPr txBox="1"/>
            <p:nvPr/>
          </p:nvSpPr>
          <p:spPr>
            <a:xfrm>
              <a:off x="6524977" y="3666578"/>
              <a:ext cx="1390984" cy="3533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2800">
                  <a:solidFill>
                    <a:schemeClr val="dk1"/>
                  </a:solidFill>
                  <a:latin typeface="Calibri"/>
                  <a:ea typeface="Calibri"/>
                  <a:cs typeface="Calibri"/>
                  <a:sym typeface="Calibri"/>
                </a:rPr>
                <a:t>Performance</a:t>
              </a:r>
              <a:endParaRPr/>
            </a:p>
          </p:txBody>
        </p:sp>
        <p:sp>
          <p:nvSpPr>
            <p:cNvPr id="379" name="Google Shape;379;p24"/>
            <p:cNvSpPr txBox="1"/>
            <p:nvPr/>
          </p:nvSpPr>
          <p:spPr>
            <a:xfrm>
              <a:off x="2159000" y="815749"/>
              <a:ext cx="1236926" cy="3533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2800">
                  <a:solidFill>
                    <a:schemeClr val="dk1"/>
                  </a:solidFill>
                  <a:latin typeface="Calibri"/>
                  <a:ea typeface="Calibri"/>
                  <a:cs typeface="Calibri"/>
                  <a:sym typeface="Calibri"/>
                </a:rPr>
                <a:t>Robustesse</a:t>
              </a:r>
              <a:endParaRPr/>
            </a:p>
          </p:txBody>
        </p:sp>
      </p:grpSp>
      <p:sp>
        <p:nvSpPr>
          <p:cNvPr id="380" name="Google Shape;380;p24"/>
          <p:cNvSpPr/>
          <p:nvPr/>
        </p:nvSpPr>
        <p:spPr>
          <a:xfrm rot="-5400000">
            <a:off x="307394" y="2994618"/>
            <a:ext cx="4075757" cy="1100655"/>
          </a:xfrm>
          <a:prstGeom prst="rightArrow">
            <a:avLst>
              <a:gd name="adj1" fmla="val 50000"/>
              <a:gd name="adj2" fmla="val 50000"/>
            </a:avLst>
          </a:prstGeom>
          <a:gradFill>
            <a:gsLst>
              <a:gs pos="0">
                <a:srgbClr val="2238FA"/>
              </a:gs>
              <a:gs pos="100000">
                <a:srgbClr val="00B050"/>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fr-FR" sz="2800">
                <a:solidFill>
                  <a:schemeClr val="lt1"/>
                </a:solidFill>
                <a:latin typeface="Calibri"/>
                <a:ea typeface="Calibri"/>
                <a:cs typeface="Calibri"/>
                <a:sym typeface="Calibri"/>
              </a:rPr>
              <a:t>Progrès</a:t>
            </a:r>
            <a:endParaRPr/>
          </a:p>
        </p:txBody>
      </p:sp>
      <p:sp>
        <p:nvSpPr>
          <p:cNvPr id="381" name="Google Shape;381;p24"/>
          <p:cNvSpPr txBox="1"/>
          <p:nvPr/>
        </p:nvSpPr>
        <p:spPr>
          <a:xfrm>
            <a:off x="309491" y="206791"/>
            <a:ext cx="11591765" cy="76940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fr-FR" sz="4400" dirty="0">
                <a:solidFill>
                  <a:schemeClr val="dk1"/>
                </a:solidFill>
                <a:latin typeface="Calibri"/>
                <a:ea typeface="Calibri"/>
                <a:cs typeface="Calibri"/>
                <a:sym typeface="Calibri"/>
              </a:rPr>
              <a:t>Le vivant pour réinventer le progrès au 21</a:t>
            </a:r>
            <a:r>
              <a:rPr lang="fr-FR" sz="4400" baseline="30000" dirty="0">
                <a:solidFill>
                  <a:schemeClr val="dk1"/>
                </a:solidFill>
                <a:latin typeface="Calibri"/>
                <a:ea typeface="Calibri"/>
                <a:cs typeface="Calibri"/>
                <a:sym typeface="Calibri"/>
              </a:rPr>
              <a:t>e</a:t>
            </a:r>
            <a:r>
              <a:rPr lang="fr-FR" sz="4400" dirty="0">
                <a:solidFill>
                  <a:schemeClr val="dk1"/>
                </a:solidFill>
                <a:latin typeface="Calibri"/>
                <a:ea typeface="Calibri"/>
                <a:cs typeface="Calibri"/>
                <a:sym typeface="Calibri"/>
              </a:rPr>
              <a:t> siècle</a:t>
            </a:r>
            <a:endParaRPr sz="44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A4B7EBDA-F9B9-3B7C-9F78-1EC374E72A0E}"/>
              </a:ext>
            </a:extLst>
          </p:cNvPr>
          <p:cNvPicPr>
            <a:picLocks noChangeAspect="1"/>
          </p:cNvPicPr>
          <p:nvPr/>
        </p:nvPicPr>
        <p:blipFill>
          <a:blip r:embed="rId2"/>
          <a:stretch>
            <a:fillRect/>
          </a:stretch>
        </p:blipFill>
        <p:spPr>
          <a:xfrm>
            <a:off x="0" y="0"/>
            <a:ext cx="12197441" cy="6858000"/>
          </a:xfrm>
          <a:prstGeom prst="rect">
            <a:avLst/>
          </a:prstGeom>
        </p:spPr>
      </p:pic>
      <p:sp>
        <p:nvSpPr>
          <p:cNvPr id="2" name="Google Shape;381;p24">
            <a:extLst>
              <a:ext uri="{FF2B5EF4-FFF2-40B4-BE49-F238E27FC236}">
                <a16:creationId xmlns:a16="http://schemas.microsoft.com/office/drawing/2014/main" id="{E998208B-6365-180F-4F65-B185E2E7E55E}"/>
              </a:ext>
            </a:extLst>
          </p:cNvPr>
          <p:cNvSpPr txBox="1"/>
          <p:nvPr/>
        </p:nvSpPr>
        <p:spPr>
          <a:xfrm>
            <a:off x="1148574" y="263063"/>
            <a:ext cx="9913434" cy="76940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fr-FR" sz="4400" dirty="0">
                <a:solidFill>
                  <a:schemeClr val="dk1"/>
                </a:solidFill>
                <a:latin typeface="Calibri"/>
                <a:ea typeface="Calibri"/>
                <a:cs typeface="Calibri"/>
                <a:sym typeface="Calibri"/>
              </a:rPr>
              <a:t>Les systèmes changent par les marges</a:t>
            </a:r>
            <a:endParaRPr sz="4400" dirty="0"/>
          </a:p>
        </p:txBody>
      </p:sp>
    </p:spTree>
    <p:extLst>
      <p:ext uri="{BB962C8B-B14F-4D97-AF65-F5344CB8AC3E}">
        <p14:creationId xmlns:p14="http://schemas.microsoft.com/office/powerpoint/2010/main" val="7803320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ond de vallée avant © SIVY">
            <a:extLst>
              <a:ext uri="{FF2B5EF4-FFF2-40B4-BE49-F238E27FC236}">
                <a16:creationId xmlns:a16="http://schemas.microsoft.com/office/drawing/2014/main" id="{E48D7C72-6D31-781D-EEF3-F2F5292D08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8794" y="1606660"/>
            <a:ext cx="5410191" cy="405561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Fond de vallée après © SIVY">
            <a:extLst>
              <a:ext uri="{FF2B5EF4-FFF2-40B4-BE49-F238E27FC236}">
                <a16:creationId xmlns:a16="http://schemas.microsoft.com/office/drawing/2014/main" id="{67F18E2B-2B66-BC0A-492B-ADB81D3FCE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95483" y="1606660"/>
            <a:ext cx="6083423" cy="4055616"/>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8F112E54-1904-B21B-B61D-0A823960C283}"/>
              </a:ext>
            </a:extLst>
          </p:cNvPr>
          <p:cNvSpPr txBox="1"/>
          <p:nvPr/>
        </p:nvSpPr>
        <p:spPr>
          <a:xfrm>
            <a:off x="485292" y="5168692"/>
            <a:ext cx="3788729" cy="461665"/>
          </a:xfrm>
          <a:prstGeom prst="rect">
            <a:avLst/>
          </a:prstGeom>
          <a:noFill/>
        </p:spPr>
        <p:txBody>
          <a:bodyPr wrap="none" rtlCol="0">
            <a:spAutoFit/>
          </a:bodyPr>
          <a:lstStyle/>
          <a:p>
            <a:r>
              <a:rPr lang="fr-FR" sz="2400" dirty="0">
                <a:solidFill>
                  <a:schemeClr val="bg1"/>
                </a:solidFill>
              </a:rPr>
              <a:t>AVANT: optimisé donc fragile</a:t>
            </a:r>
          </a:p>
        </p:txBody>
      </p:sp>
      <p:sp>
        <p:nvSpPr>
          <p:cNvPr id="5" name="ZoneTexte 4">
            <a:extLst>
              <a:ext uri="{FF2B5EF4-FFF2-40B4-BE49-F238E27FC236}">
                <a16:creationId xmlns:a16="http://schemas.microsoft.com/office/drawing/2014/main" id="{B5A8D6C6-E836-0724-EE6A-B169B9D70FCB}"/>
              </a:ext>
            </a:extLst>
          </p:cNvPr>
          <p:cNvSpPr txBox="1"/>
          <p:nvPr/>
        </p:nvSpPr>
        <p:spPr>
          <a:xfrm>
            <a:off x="6112715" y="5168693"/>
            <a:ext cx="4360424" cy="461665"/>
          </a:xfrm>
          <a:prstGeom prst="rect">
            <a:avLst/>
          </a:prstGeom>
          <a:noFill/>
        </p:spPr>
        <p:txBody>
          <a:bodyPr wrap="none" rtlCol="0">
            <a:spAutoFit/>
          </a:bodyPr>
          <a:lstStyle/>
          <a:p>
            <a:r>
              <a:rPr lang="fr-FR" sz="2400" dirty="0">
                <a:solidFill>
                  <a:schemeClr val="bg1"/>
                </a:solidFill>
              </a:rPr>
              <a:t>APRES: désoptimisé donc robuste</a:t>
            </a:r>
          </a:p>
        </p:txBody>
      </p:sp>
      <p:sp>
        <p:nvSpPr>
          <p:cNvPr id="6" name="ZoneTexte 5">
            <a:extLst>
              <a:ext uri="{FF2B5EF4-FFF2-40B4-BE49-F238E27FC236}">
                <a16:creationId xmlns:a16="http://schemas.microsoft.com/office/drawing/2014/main" id="{D4AA4B04-50D1-133D-D527-81BB5BDE17FF}"/>
              </a:ext>
            </a:extLst>
          </p:cNvPr>
          <p:cNvSpPr txBox="1"/>
          <p:nvPr/>
        </p:nvSpPr>
        <p:spPr>
          <a:xfrm>
            <a:off x="800855" y="5862872"/>
            <a:ext cx="10623719" cy="461665"/>
          </a:xfrm>
          <a:prstGeom prst="rect">
            <a:avLst/>
          </a:prstGeom>
          <a:noFill/>
        </p:spPr>
        <p:txBody>
          <a:bodyPr wrap="square" rtlCol="0">
            <a:spAutoFit/>
          </a:bodyPr>
          <a:lstStyle/>
          <a:p>
            <a:pPr algn="ctr"/>
            <a:r>
              <a:rPr lang="fr-FR" sz="2400" dirty="0"/>
              <a:t>Vu au journal de France 2, le 10 avril 2024:  Saint-Martin d’</a:t>
            </a:r>
            <a:r>
              <a:rPr lang="fr-FR" sz="2400" dirty="0" err="1"/>
              <a:t>Auxigny</a:t>
            </a:r>
            <a:endParaRPr lang="fr-FR" sz="2400" dirty="0"/>
          </a:p>
        </p:txBody>
      </p:sp>
      <p:sp>
        <p:nvSpPr>
          <p:cNvPr id="7" name="ZoneTexte 6">
            <a:extLst>
              <a:ext uri="{FF2B5EF4-FFF2-40B4-BE49-F238E27FC236}">
                <a16:creationId xmlns:a16="http://schemas.microsoft.com/office/drawing/2014/main" id="{99D671D5-BABE-FC91-AFB1-9594F5F0DDCC}"/>
              </a:ext>
            </a:extLst>
          </p:cNvPr>
          <p:cNvSpPr txBox="1"/>
          <p:nvPr/>
        </p:nvSpPr>
        <p:spPr>
          <a:xfrm>
            <a:off x="70340" y="6525133"/>
            <a:ext cx="11236569" cy="307777"/>
          </a:xfrm>
          <a:prstGeom prst="rect">
            <a:avLst/>
          </a:prstGeom>
          <a:noFill/>
        </p:spPr>
        <p:txBody>
          <a:bodyPr wrap="square" rtlCol="0">
            <a:spAutoFit/>
          </a:bodyPr>
          <a:lstStyle/>
          <a:p>
            <a:r>
              <a:rPr lang="fr-FR" sz="1400" dirty="0">
                <a:solidFill>
                  <a:srgbClr val="FFC000"/>
                </a:solidFill>
              </a:rPr>
              <a:t>https://</a:t>
            </a:r>
            <a:r>
              <a:rPr lang="fr-FR" sz="1400" dirty="0" err="1">
                <a:solidFill>
                  <a:srgbClr val="FFC000"/>
                </a:solidFill>
              </a:rPr>
              <a:t>www.biodiversite-centrevaldeloire.fr</a:t>
            </a:r>
            <a:r>
              <a:rPr lang="fr-FR" sz="1400" dirty="0">
                <a:solidFill>
                  <a:srgbClr val="FFC000"/>
                </a:solidFill>
              </a:rPr>
              <a:t>/</a:t>
            </a:r>
            <a:r>
              <a:rPr lang="fr-FR" sz="1400" dirty="0" err="1">
                <a:solidFill>
                  <a:srgbClr val="FFC000"/>
                </a:solidFill>
              </a:rPr>
              <a:t>decouvrir</a:t>
            </a:r>
            <a:r>
              <a:rPr lang="fr-FR" sz="1400" dirty="0">
                <a:solidFill>
                  <a:srgbClr val="FFC000"/>
                </a:solidFill>
              </a:rPr>
              <a:t>/</a:t>
            </a:r>
            <a:r>
              <a:rPr lang="fr-FR" sz="1400" dirty="0" err="1">
                <a:solidFill>
                  <a:srgbClr val="FFC000"/>
                </a:solidFill>
              </a:rPr>
              <a:t>retex</a:t>
            </a:r>
            <a:r>
              <a:rPr lang="fr-FR" sz="1400" dirty="0">
                <a:solidFill>
                  <a:srgbClr val="FFC000"/>
                </a:solidFill>
              </a:rPr>
              <a:t>/restauration-d-une-riviere-et-de-zones-humides-saint-martin-d-auxigny-18</a:t>
            </a:r>
          </a:p>
        </p:txBody>
      </p:sp>
      <p:sp>
        <p:nvSpPr>
          <p:cNvPr id="2" name="Google Shape;420;p29">
            <a:extLst>
              <a:ext uri="{FF2B5EF4-FFF2-40B4-BE49-F238E27FC236}">
                <a16:creationId xmlns:a16="http://schemas.microsoft.com/office/drawing/2014/main" id="{0558E29B-E533-3A1E-9215-F142006E32EF}"/>
              </a:ext>
            </a:extLst>
          </p:cNvPr>
          <p:cNvSpPr txBox="1"/>
          <p:nvPr/>
        </p:nvSpPr>
        <p:spPr>
          <a:xfrm>
            <a:off x="253217" y="306247"/>
            <a:ext cx="11704319" cy="76940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fr-FR" sz="4400" i="1" dirty="0" err="1">
                <a:solidFill>
                  <a:schemeClr val="dk1"/>
                </a:solidFill>
                <a:latin typeface="Calibri"/>
                <a:ea typeface="Calibri"/>
                <a:cs typeface="Calibri"/>
                <a:sym typeface="Calibri"/>
              </a:rPr>
              <a:t>Dés-</a:t>
            </a:r>
            <a:r>
              <a:rPr lang="fr-FR" sz="4400" dirty="0" err="1">
                <a:solidFill>
                  <a:schemeClr val="dk1"/>
                </a:solidFill>
                <a:latin typeface="Calibri"/>
                <a:ea typeface="Calibri"/>
                <a:cs typeface="Calibri"/>
                <a:sym typeface="Calibri"/>
              </a:rPr>
              <a:t>optimiser</a:t>
            </a:r>
            <a:r>
              <a:rPr lang="fr-FR" sz="4400" dirty="0">
                <a:solidFill>
                  <a:schemeClr val="dk1"/>
                </a:solidFill>
                <a:latin typeface="Calibri"/>
                <a:ea typeface="Calibri"/>
                <a:cs typeface="Calibri"/>
                <a:sym typeface="Calibri"/>
              </a:rPr>
              <a:t> les paysages</a:t>
            </a:r>
            <a:endParaRPr sz="4400" dirty="0"/>
          </a:p>
        </p:txBody>
      </p:sp>
    </p:spTree>
    <p:extLst>
      <p:ext uri="{BB962C8B-B14F-4D97-AF65-F5344CB8AC3E}">
        <p14:creationId xmlns:p14="http://schemas.microsoft.com/office/powerpoint/2010/main" val="3481442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sp>
        <p:nvSpPr>
          <p:cNvPr id="393" name="Google Shape;393;p26"/>
          <p:cNvSpPr txBox="1"/>
          <p:nvPr/>
        </p:nvSpPr>
        <p:spPr>
          <a:xfrm>
            <a:off x="1423184" y="2139792"/>
            <a:ext cx="5471507" cy="353943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fr-FR" sz="3200">
                <a:solidFill>
                  <a:schemeClr val="dk1"/>
                </a:solidFill>
                <a:latin typeface="Calibri"/>
                <a:ea typeface="Calibri"/>
                <a:cs typeface="Calibri"/>
                <a:sym typeface="Calibri"/>
              </a:rPr>
              <a:t>Exploiter les écosystèmes </a:t>
            </a:r>
            <a:endParaRPr/>
          </a:p>
          <a:p>
            <a:pPr marL="0" marR="0" lvl="0" indent="0" algn="r" rtl="0">
              <a:spcBef>
                <a:spcPts val="0"/>
              </a:spcBef>
              <a:spcAft>
                <a:spcPts val="0"/>
              </a:spcAft>
              <a:buNone/>
            </a:pPr>
            <a:r>
              <a:rPr lang="fr-FR" sz="3200">
                <a:solidFill>
                  <a:schemeClr val="dk1"/>
                </a:solidFill>
                <a:latin typeface="Calibri"/>
                <a:ea typeface="Calibri"/>
                <a:cs typeface="Calibri"/>
                <a:sym typeface="Calibri"/>
              </a:rPr>
              <a:t>pour augmenter la production</a:t>
            </a:r>
            <a:endParaRPr/>
          </a:p>
          <a:p>
            <a:pPr marL="0" marR="0" lvl="0" indent="0" algn="r" rtl="0">
              <a:spcBef>
                <a:spcPts val="0"/>
              </a:spcBef>
              <a:spcAft>
                <a:spcPts val="0"/>
              </a:spcAft>
              <a:buNone/>
            </a:pPr>
            <a:endParaRPr sz="3200">
              <a:solidFill>
                <a:schemeClr val="dk1"/>
              </a:solidFill>
              <a:latin typeface="Calibri"/>
              <a:ea typeface="Calibri"/>
              <a:cs typeface="Calibri"/>
              <a:sym typeface="Calibri"/>
            </a:endParaRPr>
          </a:p>
          <a:p>
            <a:pPr marL="0" marR="0" lvl="0" indent="0" algn="r" rtl="0">
              <a:spcBef>
                <a:spcPts val="0"/>
              </a:spcBef>
              <a:spcAft>
                <a:spcPts val="0"/>
              </a:spcAft>
              <a:buNone/>
            </a:pPr>
            <a:r>
              <a:rPr lang="fr-FR" sz="3200">
                <a:solidFill>
                  <a:schemeClr val="dk1"/>
                </a:solidFill>
                <a:latin typeface="Calibri"/>
                <a:ea typeface="Calibri"/>
                <a:cs typeface="Calibri"/>
                <a:sym typeface="Calibri"/>
              </a:rPr>
              <a:t>VERS</a:t>
            </a:r>
            <a:endParaRPr/>
          </a:p>
          <a:p>
            <a:pPr marL="0" marR="0" lvl="0" indent="0" algn="r" rtl="0">
              <a:spcBef>
                <a:spcPts val="0"/>
              </a:spcBef>
              <a:spcAft>
                <a:spcPts val="0"/>
              </a:spcAft>
              <a:buNone/>
            </a:pPr>
            <a:endParaRPr sz="3200">
              <a:solidFill>
                <a:schemeClr val="dk1"/>
              </a:solidFill>
              <a:latin typeface="Calibri"/>
              <a:ea typeface="Calibri"/>
              <a:cs typeface="Calibri"/>
              <a:sym typeface="Calibri"/>
            </a:endParaRPr>
          </a:p>
          <a:p>
            <a:pPr marL="0" marR="0" lvl="0" indent="0" algn="r" rtl="0">
              <a:spcBef>
                <a:spcPts val="0"/>
              </a:spcBef>
              <a:spcAft>
                <a:spcPts val="0"/>
              </a:spcAft>
              <a:buNone/>
            </a:pPr>
            <a:r>
              <a:rPr lang="fr-FR" sz="3200">
                <a:solidFill>
                  <a:schemeClr val="dk1"/>
                </a:solidFill>
                <a:latin typeface="Calibri"/>
                <a:ea typeface="Calibri"/>
                <a:cs typeface="Calibri"/>
                <a:sym typeface="Calibri"/>
              </a:rPr>
              <a:t>Comment la production </a:t>
            </a:r>
            <a:endParaRPr/>
          </a:p>
          <a:p>
            <a:pPr marL="0" marR="0" lvl="0" indent="0" algn="r" rtl="0">
              <a:spcBef>
                <a:spcPts val="0"/>
              </a:spcBef>
              <a:spcAft>
                <a:spcPts val="0"/>
              </a:spcAft>
              <a:buNone/>
            </a:pPr>
            <a:r>
              <a:rPr lang="fr-FR" sz="3200">
                <a:solidFill>
                  <a:schemeClr val="dk1"/>
                </a:solidFill>
                <a:latin typeface="Calibri"/>
                <a:ea typeface="Calibri"/>
                <a:cs typeface="Calibri"/>
                <a:sym typeface="Calibri"/>
              </a:rPr>
              <a:t>peut nourrir les écosystèmes</a:t>
            </a:r>
            <a:endParaRPr/>
          </a:p>
        </p:txBody>
      </p:sp>
      <p:pic>
        <p:nvPicPr>
          <p:cNvPr id="394" name="Google Shape;394;p26"/>
          <p:cNvPicPr preferRelativeResize="0"/>
          <p:nvPr/>
        </p:nvPicPr>
        <p:blipFill rotWithShape="1">
          <a:blip r:embed="rId3">
            <a:alphaModFix/>
          </a:blip>
          <a:srcRect l="24744" r="30611"/>
          <a:stretch/>
        </p:blipFill>
        <p:spPr>
          <a:xfrm>
            <a:off x="7896803" y="-6735"/>
            <a:ext cx="2586140" cy="6620200"/>
          </a:xfrm>
          <a:prstGeom prst="rect">
            <a:avLst/>
          </a:prstGeom>
          <a:noFill/>
          <a:ln>
            <a:noFill/>
          </a:ln>
        </p:spPr>
      </p:pic>
      <p:sp>
        <p:nvSpPr>
          <p:cNvPr id="395" name="Google Shape;395;p26"/>
          <p:cNvSpPr/>
          <p:nvPr/>
        </p:nvSpPr>
        <p:spPr>
          <a:xfrm>
            <a:off x="939606" y="409377"/>
            <a:ext cx="6957197" cy="76940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fr-FR" sz="4400" dirty="0">
                <a:solidFill>
                  <a:schemeClr val="dk1"/>
                </a:solidFill>
                <a:latin typeface="Calibri"/>
                <a:ea typeface="Calibri"/>
                <a:cs typeface="Calibri"/>
                <a:sym typeface="Calibri"/>
              </a:rPr>
              <a:t>La bascule du monde agricole</a:t>
            </a:r>
            <a:endParaRPr sz="4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sp>
        <p:nvSpPr>
          <p:cNvPr id="420" name="Google Shape;420;p29"/>
          <p:cNvSpPr txBox="1"/>
          <p:nvPr/>
        </p:nvSpPr>
        <p:spPr>
          <a:xfrm>
            <a:off x="253217" y="297886"/>
            <a:ext cx="11704319" cy="76940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fr-FR" sz="4400" dirty="0">
                <a:solidFill>
                  <a:schemeClr val="dk1"/>
                </a:solidFill>
                <a:latin typeface="Calibri"/>
                <a:ea typeface="Calibri"/>
                <a:cs typeface="Calibri"/>
                <a:sym typeface="Calibri"/>
              </a:rPr>
              <a:t>Des objets </a:t>
            </a:r>
            <a:r>
              <a:rPr lang="fr-FR" sz="4400" strike="sngStrike" dirty="0">
                <a:solidFill>
                  <a:srgbClr val="A5A5A5"/>
                </a:solidFill>
                <a:latin typeface="Calibri"/>
                <a:ea typeface="Calibri"/>
                <a:cs typeface="Calibri"/>
                <a:sym typeface="Calibri"/>
              </a:rPr>
              <a:t>clé-en-main</a:t>
            </a:r>
            <a:r>
              <a:rPr lang="fr-FR" sz="4400" dirty="0">
                <a:solidFill>
                  <a:schemeClr val="dk1"/>
                </a:solidFill>
                <a:latin typeface="Calibri"/>
                <a:ea typeface="Calibri"/>
                <a:cs typeface="Calibri"/>
                <a:sym typeface="Calibri"/>
              </a:rPr>
              <a:t> </a:t>
            </a:r>
            <a:r>
              <a:rPr lang="fr-FR" sz="4400" b="1" dirty="0">
                <a:solidFill>
                  <a:schemeClr val="dk1"/>
                </a:solidFill>
                <a:latin typeface="Calibri"/>
                <a:ea typeface="Calibri"/>
                <a:cs typeface="Calibri"/>
                <a:sym typeface="Calibri"/>
              </a:rPr>
              <a:t>réparables</a:t>
            </a:r>
            <a:endParaRPr sz="4400" dirty="0"/>
          </a:p>
        </p:txBody>
      </p:sp>
      <p:pic>
        <p:nvPicPr>
          <p:cNvPr id="7" name="Image 6">
            <a:extLst>
              <a:ext uri="{FF2B5EF4-FFF2-40B4-BE49-F238E27FC236}">
                <a16:creationId xmlns:a16="http://schemas.microsoft.com/office/drawing/2014/main" id="{CF24474E-5332-6667-E421-9A2C90F885C7}"/>
              </a:ext>
            </a:extLst>
          </p:cNvPr>
          <p:cNvPicPr>
            <a:picLocks noChangeAspect="1"/>
          </p:cNvPicPr>
          <p:nvPr/>
        </p:nvPicPr>
        <p:blipFill>
          <a:blip r:embed="rId3"/>
          <a:stretch>
            <a:fillRect/>
          </a:stretch>
        </p:blipFill>
        <p:spPr>
          <a:xfrm>
            <a:off x="9964714" y="3567333"/>
            <a:ext cx="2246532" cy="2959334"/>
          </a:xfrm>
          <a:prstGeom prst="rect">
            <a:avLst/>
          </a:prstGeom>
        </p:spPr>
      </p:pic>
      <p:pic>
        <p:nvPicPr>
          <p:cNvPr id="8" name="Picture 2" descr="▷ Notre avis sur la marque Royal Mer | Comme un camion">
            <a:extLst>
              <a:ext uri="{FF2B5EF4-FFF2-40B4-BE49-F238E27FC236}">
                <a16:creationId xmlns:a16="http://schemas.microsoft.com/office/drawing/2014/main" id="{ED938F0A-1B38-FA90-58A5-A975B1D912E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1040538">
            <a:off x="886742" y="1618988"/>
            <a:ext cx="2123287" cy="212328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1083 : Jean français et vêtements fabriqués en France">
            <a:extLst>
              <a:ext uri="{FF2B5EF4-FFF2-40B4-BE49-F238E27FC236}">
                <a16:creationId xmlns:a16="http://schemas.microsoft.com/office/drawing/2014/main" id="{900E2F8C-445A-BFE3-E928-91C1C82723A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454444">
            <a:off x="2864965" y="1134927"/>
            <a:ext cx="1244455" cy="124445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a:extLst>
              <a:ext uri="{FF2B5EF4-FFF2-40B4-BE49-F238E27FC236}">
                <a16:creationId xmlns:a16="http://schemas.microsoft.com/office/drawing/2014/main" id="{3B60B955-E86B-15B2-A2A3-A49613D7BC8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02960" y="2548663"/>
            <a:ext cx="1718702" cy="52622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a:extLst>
              <a:ext uri="{FF2B5EF4-FFF2-40B4-BE49-F238E27FC236}">
                <a16:creationId xmlns:a16="http://schemas.microsoft.com/office/drawing/2014/main" id="{83E1A4FC-A5AE-20A8-223C-97C4D2A8369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1151406">
            <a:off x="4962821" y="1727451"/>
            <a:ext cx="1718699" cy="531776"/>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be circular be.brussels » We Play Circular_We Play Circular">
            <a:extLst>
              <a:ext uri="{FF2B5EF4-FFF2-40B4-BE49-F238E27FC236}">
                <a16:creationId xmlns:a16="http://schemas.microsoft.com/office/drawing/2014/main" id="{696BE448-AE03-9934-A51B-F78902A88967}"/>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3617" t="34203" r="13092" b="33908"/>
          <a:stretch/>
        </p:blipFill>
        <p:spPr bwMode="auto">
          <a:xfrm rot="20492321">
            <a:off x="6933255" y="1496295"/>
            <a:ext cx="2145482" cy="933509"/>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Breizelec, leader mondial de la réparation électronique agricole, recrute  autrement | Le Télégramme">
            <a:extLst>
              <a:ext uri="{FF2B5EF4-FFF2-40B4-BE49-F238E27FC236}">
                <a16:creationId xmlns:a16="http://schemas.microsoft.com/office/drawing/2014/main" id="{42F7079D-E199-8B56-7882-D8E966CD47C7}"/>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20736" r="6564"/>
          <a:stretch/>
        </p:blipFill>
        <p:spPr bwMode="auto">
          <a:xfrm>
            <a:off x="0" y="3567333"/>
            <a:ext cx="3499382" cy="3008453"/>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lub des Entreprises Aulne Presqu'île - CEAP - BREIZELEC">
            <a:extLst>
              <a:ext uri="{FF2B5EF4-FFF2-40B4-BE49-F238E27FC236}">
                <a16:creationId xmlns:a16="http://schemas.microsoft.com/office/drawing/2014/main" id="{E334F223-C056-597C-95FA-32B16CFFAF6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8863" y="3650180"/>
            <a:ext cx="1565042" cy="464622"/>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Darty Max - Une offre à « Max » de litiges à écarter du bonus réparation -  Action UFC-Que Choisir - UFC-Que Choisir">
            <a:extLst>
              <a:ext uri="{FF2B5EF4-FFF2-40B4-BE49-F238E27FC236}">
                <a16:creationId xmlns:a16="http://schemas.microsoft.com/office/drawing/2014/main" id="{3ED33676-4716-DFDB-39B2-83A7B8B0978C}"/>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26667" b="27624"/>
          <a:stretch/>
        </p:blipFill>
        <p:spPr bwMode="auto">
          <a:xfrm>
            <a:off x="8058379" y="2565258"/>
            <a:ext cx="1931220" cy="529655"/>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Pull classique marin ample uni">
            <a:extLst>
              <a:ext uri="{FF2B5EF4-FFF2-40B4-BE49-F238E27FC236}">
                <a16:creationId xmlns:a16="http://schemas.microsoft.com/office/drawing/2014/main" id="{BFE53D09-A940-4748-1D80-98FDF2DB1ED6}"/>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rot="21009620">
            <a:off x="486675" y="1496703"/>
            <a:ext cx="1079621" cy="1177174"/>
          </a:xfrm>
          <a:prstGeom prst="rect">
            <a:avLst/>
          </a:prstGeom>
          <a:noFill/>
          <a:extLst>
            <a:ext uri="{909E8E84-426E-40DD-AFC4-6F175D3DCCD1}">
              <a14:hiddenFill xmlns:a14="http://schemas.microsoft.com/office/drawing/2010/main">
                <a:solidFill>
                  <a:srgbClr val="FFFFFF"/>
                </a:solidFill>
              </a14:hiddenFill>
            </a:ext>
          </a:extLst>
        </p:spPr>
      </p:pic>
      <p:pic>
        <p:nvPicPr>
          <p:cNvPr id="3086" name="Picture 14" descr="Repair Café | Magny-les-Hameaux">
            <a:extLst>
              <a:ext uri="{FF2B5EF4-FFF2-40B4-BE49-F238E27FC236}">
                <a16:creationId xmlns:a16="http://schemas.microsoft.com/office/drawing/2014/main" id="{03C2A37C-4C59-306D-F961-2C259AEBA229}"/>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0265510" y="1500117"/>
            <a:ext cx="1560476" cy="1560476"/>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JPEG - 634.4 kio">
            <a:extLst>
              <a:ext uri="{FF2B5EF4-FFF2-40B4-BE49-F238E27FC236}">
                <a16:creationId xmlns:a16="http://schemas.microsoft.com/office/drawing/2014/main" id="{78A143FB-1882-52F5-E011-5A96CCC0ADF8}"/>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5108" r="36559"/>
          <a:stretch/>
        </p:blipFill>
        <p:spPr bwMode="auto">
          <a:xfrm>
            <a:off x="3603543" y="3567333"/>
            <a:ext cx="3499382" cy="299947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e 4">
            <a:extLst>
              <a:ext uri="{FF2B5EF4-FFF2-40B4-BE49-F238E27FC236}">
                <a16:creationId xmlns:a16="http://schemas.microsoft.com/office/drawing/2014/main" id="{D2E38530-5270-8673-4272-BC5ABB9321B1}"/>
              </a:ext>
            </a:extLst>
          </p:cNvPr>
          <p:cNvGrpSpPr/>
          <p:nvPr/>
        </p:nvGrpSpPr>
        <p:grpSpPr>
          <a:xfrm>
            <a:off x="3698105" y="5883727"/>
            <a:ext cx="1929598" cy="619353"/>
            <a:chOff x="3721694" y="5907313"/>
            <a:chExt cx="1929598" cy="619353"/>
          </a:xfrm>
        </p:grpSpPr>
        <p:sp>
          <p:nvSpPr>
            <p:cNvPr id="4" name="Rectangle 3">
              <a:extLst>
                <a:ext uri="{FF2B5EF4-FFF2-40B4-BE49-F238E27FC236}">
                  <a16:creationId xmlns:a16="http://schemas.microsoft.com/office/drawing/2014/main" id="{A5522E41-20EB-37AE-8516-663847AF0667}"/>
                </a:ext>
              </a:extLst>
            </p:cNvPr>
            <p:cNvSpPr/>
            <p:nvPr/>
          </p:nvSpPr>
          <p:spPr>
            <a:xfrm>
              <a:off x="3721694" y="5907313"/>
              <a:ext cx="1929598" cy="61935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052" name="Picture 4" descr="broken image">
              <a:extLst>
                <a:ext uri="{FF2B5EF4-FFF2-40B4-BE49-F238E27FC236}">
                  <a16:creationId xmlns:a16="http://schemas.microsoft.com/office/drawing/2014/main" id="{5902DACA-0A16-C8B7-5E10-6AD070E3CC5A}"/>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836678" y="6008140"/>
              <a:ext cx="1664715" cy="438375"/>
            </a:xfrm>
            <a:prstGeom prst="rect">
              <a:avLst/>
            </a:prstGeom>
            <a:solidFill>
              <a:schemeClr val="lt1"/>
            </a:solidFill>
          </p:spPr>
        </p:pic>
      </p:grpSp>
      <p:pic>
        <p:nvPicPr>
          <p:cNvPr id="10" name="Picture 2" descr="Fairphone : Réparer, utiliser longtemps, protéger l&amp;#39;environnement">
            <a:extLst>
              <a:ext uri="{FF2B5EF4-FFF2-40B4-BE49-F238E27FC236}">
                <a16:creationId xmlns:a16="http://schemas.microsoft.com/office/drawing/2014/main" id="{CA96AB8E-29C9-0666-0A23-9F9525139F31}"/>
              </a:ext>
            </a:extLst>
          </p:cNvPr>
          <p:cNvPicPr>
            <a:picLocks noChangeAspect="1" noChangeArrowheads="1"/>
          </p:cNvPicPr>
          <p:nvPr/>
        </p:nvPicPr>
        <p:blipFill rotWithShape="1">
          <a:blip r:embed="rId16">
            <a:extLst>
              <a:ext uri="{28A0092B-C50C-407E-A947-70E740481C1C}">
                <a14:useLocalDpi xmlns:a14="http://schemas.microsoft.com/office/drawing/2010/main" val="0"/>
              </a:ext>
            </a:extLst>
          </a:blip>
          <a:srcRect l="16449" r="22722"/>
          <a:stretch/>
        </p:blipFill>
        <p:spPr bwMode="auto">
          <a:xfrm>
            <a:off x="7236423" y="3567333"/>
            <a:ext cx="2596310" cy="296254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8" descr="Fairphone logo - EIT RawMaterials">
            <a:extLst>
              <a:ext uri="{FF2B5EF4-FFF2-40B4-BE49-F238E27FC236}">
                <a16:creationId xmlns:a16="http://schemas.microsoft.com/office/drawing/2014/main" id="{EF5C1484-4255-073C-CC6F-ACCFF870DF7B}"/>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269081" y="6037922"/>
            <a:ext cx="1684990" cy="52334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B32B7726-8989-340F-CF01-AD589394DA0D}"/>
              </a:ext>
            </a:extLst>
          </p:cNvPr>
          <p:cNvSpPr txBox="1"/>
          <p:nvPr/>
        </p:nvSpPr>
        <p:spPr>
          <a:xfrm>
            <a:off x="802885" y="335963"/>
            <a:ext cx="10448693" cy="1446550"/>
          </a:xfrm>
          <a:prstGeom prst="rect">
            <a:avLst/>
          </a:prstGeom>
          <a:noFill/>
        </p:spPr>
        <p:txBody>
          <a:bodyPr wrap="square" rtlCol="0">
            <a:spAutoFit/>
          </a:bodyPr>
          <a:lstStyle/>
          <a:p>
            <a:pPr algn="ctr"/>
            <a:r>
              <a:rPr lang="fr-FR" sz="4400" dirty="0">
                <a:latin typeface="Calibri" panose="020F0502020204030204" pitchFamily="34" charset="0"/>
                <a:cs typeface="Calibri" panose="020F0502020204030204" pitchFamily="34" charset="0"/>
              </a:rPr>
              <a:t>De nouveaux modèles économiques basés sur des ressources intermittentes</a:t>
            </a:r>
          </a:p>
        </p:txBody>
      </p:sp>
      <p:sp>
        <p:nvSpPr>
          <p:cNvPr id="3" name="ZoneTexte 2">
            <a:extLst>
              <a:ext uri="{FF2B5EF4-FFF2-40B4-BE49-F238E27FC236}">
                <a16:creationId xmlns:a16="http://schemas.microsoft.com/office/drawing/2014/main" id="{4B281D45-49C9-BB02-C394-164B062BC367}"/>
              </a:ext>
            </a:extLst>
          </p:cNvPr>
          <p:cNvSpPr txBox="1"/>
          <p:nvPr/>
        </p:nvSpPr>
        <p:spPr>
          <a:xfrm>
            <a:off x="5214318" y="5822160"/>
            <a:ext cx="6853158" cy="830997"/>
          </a:xfrm>
          <a:prstGeom prst="rect">
            <a:avLst/>
          </a:prstGeom>
          <a:noFill/>
        </p:spPr>
        <p:txBody>
          <a:bodyPr wrap="none" rtlCol="0">
            <a:spAutoFit/>
          </a:bodyPr>
          <a:lstStyle/>
          <a:p>
            <a:r>
              <a:rPr lang="fr-FR" sz="2400" b="1" dirty="0">
                <a:effectLst/>
                <a:latin typeface="Calibri" panose="020F0502020204030204" pitchFamily="34" charset="0"/>
                <a:ea typeface="Arial" panose="020B0604020202020204" pitchFamily="34" charset="0"/>
                <a:cs typeface="Calibri" panose="020F0502020204030204" pitchFamily="34" charset="0"/>
              </a:rPr>
              <a:t>TELED</a:t>
            </a:r>
            <a:r>
              <a:rPr lang="fr-FR" sz="2400" dirty="0">
                <a:effectLst/>
                <a:latin typeface="Calibri" panose="020F0502020204030204" pitchFamily="34" charset="0"/>
                <a:ea typeface="Arial" panose="020B0604020202020204" pitchFamily="34" charset="0"/>
                <a:cs typeface="Calibri" panose="020F0502020204030204" pitchFamily="34" charset="0"/>
              </a:rPr>
              <a:t> </a:t>
            </a:r>
          </a:p>
          <a:p>
            <a:r>
              <a:rPr lang="fr-FR" sz="2400" dirty="0">
                <a:effectLst/>
                <a:latin typeface="Calibri" panose="020F0502020204030204" pitchFamily="34" charset="0"/>
                <a:ea typeface="Arial" panose="020B0604020202020204" pitchFamily="34" charset="0"/>
                <a:cs typeface="Calibri" panose="020F0502020204030204" pitchFamily="34" charset="0"/>
              </a:rPr>
              <a:t>« Tâche Énergivore Lorsque l'Énergie est Disponible »</a:t>
            </a:r>
          </a:p>
        </p:txBody>
      </p:sp>
      <p:pic>
        <p:nvPicPr>
          <p:cNvPr id="5" name="Image 4">
            <a:extLst>
              <a:ext uri="{FF2B5EF4-FFF2-40B4-BE49-F238E27FC236}">
                <a16:creationId xmlns:a16="http://schemas.microsoft.com/office/drawing/2014/main" id="{78A012D8-CB79-AEDF-BAA5-CA6A4FF0633A}"/>
              </a:ext>
            </a:extLst>
          </p:cNvPr>
          <p:cNvPicPr>
            <a:picLocks noChangeAspect="1"/>
          </p:cNvPicPr>
          <p:nvPr/>
        </p:nvPicPr>
        <p:blipFill>
          <a:blip r:embed="rId2"/>
          <a:stretch>
            <a:fillRect/>
          </a:stretch>
        </p:blipFill>
        <p:spPr>
          <a:xfrm>
            <a:off x="6345042" y="3546351"/>
            <a:ext cx="5363737" cy="2538196"/>
          </a:xfrm>
          <a:prstGeom prst="rect">
            <a:avLst/>
          </a:prstGeom>
        </p:spPr>
      </p:pic>
      <p:pic>
        <p:nvPicPr>
          <p:cNvPr id="7" name="Image 6">
            <a:extLst>
              <a:ext uri="{FF2B5EF4-FFF2-40B4-BE49-F238E27FC236}">
                <a16:creationId xmlns:a16="http://schemas.microsoft.com/office/drawing/2014/main" id="{CED30FC9-B16B-F381-C6B7-83A51B318DF9}"/>
              </a:ext>
            </a:extLst>
          </p:cNvPr>
          <p:cNvPicPr>
            <a:picLocks noChangeAspect="1"/>
          </p:cNvPicPr>
          <p:nvPr/>
        </p:nvPicPr>
        <p:blipFill>
          <a:blip r:embed="rId3"/>
          <a:stretch>
            <a:fillRect/>
          </a:stretch>
        </p:blipFill>
        <p:spPr>
          <a:xfrm>
            <a:off x="269488" y="2180528"/>
            <a:ext cx="5363736" cy="2538196"/>
          </a:xfrm>
          <a:prstGeom prst="rect">
            <a:avLst/>
          </a:prstGeom>
        </p:spPr>
      </p:pic>
      <p:sp>
        <p:nvSpPr>
          <p:cNvPr id="8" name="ZoneTexte 7">
            <a:extLst>
              <a:ext uri="{FF2B5EF4-FFF2-40B4-BE49-F238E27FC236}">
                <a16:creationId xmlns:a16="http://schemas.microsoft.com/office/drawing/2014/main" id="{3961CBC3-B651-EAED-9603-96C553A84C6E}"/>
              </a:ext>
            </a:extLst>
          </p:cNvPr>
          <p:cNvSpPr txBox="1"/>
          <p:nvPr/>
        </p:nvSpPr>
        <p:spPr>
          <a:xfrm>
            <a:off x="269488" y="4715555"/>
            <a:ext cx="5105400" cy="1200329"/>
          </a:xfrm>
          <a:prstGeom prst="rect">
            <a:avLst/>
          </a:prstGeom>
          <a:noFill/>
        </p:spPr>
        <p:txBody>
          <a:bodyPr wrap="square" rtlCol="0">
            <a:spAutoFit/>
          </a:bodyPr>
          <a:lstStyle/>
          <a:p>
            <a:r>
              <a:rPr lang="en-US" sz="2400" b="1" dirty="0" err="1">
                <a:effectLst/>
                <a:latin typeface="Calibri" panose="020F0502020204030204" pitchFamily="34" charset="0"/>
                <a:ea typeface="Arial" panose="020B0604020202020204" pitchFamily="34" charset="0"/>
                <a:cs typeface="Calibri" panose="020F0502020204030204" pitchFamily="34" charset="0"/>
              </a:rPr>
              <a:t>Neoloco</a:t>
            </a:r>
            <a:r>
              <a:rPr lang="en-US" sz="2400" dirty="0">
                <a:effectLst/>
                <a:latin typeface="Calibri" panose="020F0502020204030204" pitchFamily="34" charset="0"/>
                <a:ea typeface="Arial" panose="020B0604020202020204" pitchFamily="34" charset="0"/>
                <a:cs typeface="Calibri" panose="020F0502020204030204" pitchFamily="34" charset="0"/>
              </a:rPr>
              <a:t>: </a:t>
            </a:r>
          </a:p>
          <a:p>
            <a:r>
              <a:rPr lang="en-US" sz="2400" dirty="0">
                <a:effectLst/>
                <a:latin typeface="Calibri" panose="020F0502020204030204" pitchFamily="34" charset="0"/>
                <a:ea typeface="Arial" panose="020B0604020202020204" pitchFamily="34" charset="0"/>
                <a:cs typeface="Calibri" panose="020F0502020204030204" pitchFamily="34" charset="0"/>
              </a:rPr>
              <a:t>Four </a:t>
            </a:r>
            <a:r>
              <a:rPr lang="en-US" sz="2400" dirty="0" err="1">
                <a:effectLst/>
                <a:latin typeface="Calibri" panose="020F0502020204030204" pitchFamily="34" charset="0"/>
                <a:ea typeface="Arial" panose="020B0604020202020204" pitchFamily="34" charset="0"/>
                <a:cs typeface="Calibri" panose="020F0502020204030204" pitchFamily="34" charset="0"/>
              </a:rPr>
              <a:t>solaire</a:t>
            </a:r>
            <a:r>
              <a:rPr lang="en-US" sz="2400" dirty="0">
                <a:effectLst/>
                <a:latin typeface="Calibri" panose="020F0502020204030204" pitchFamily="34" charset="0"/>
                <a:ea typeface="Arial" panose="020B0604020202020204" pitchFamily="34" charset="0"/>
                <a:cs typeface="Calibri" panose="020F0502020204030204" pitchFamily="34" charset="0"/>
              </a:rPr>
              <a:t> pour boulangerie et </a:t>
            </a:r>
            <a:r>
              <a:rPr lang="en-US" sz="2400" dirty="0" err="1">
                <a:effectLst/>
                <a:latin typeface="Calibri" panose="020F0502020204030204" pitchFamily="34" charset="0"/>
                <a:ea typeface="Arial" panose="020B0604020202020204" pitchFamily="34" charset="0"/>
                <a:cs typeface="Calibri" panose="020F0502020204030204" pitchFamily="34" charset="0"/>
              </a:rPr>
              <a:t>torréfaction</a:t>
            </a:r>
            <a:endParaRPr lang="en-US" sz="2400" dirty="0">
              <a:effectLst/>
              <a:latin typeface="Calibri" panose="020F0502020204030204" pitchFamily="34" charset="0"/>
              <a:ea typeface="Arial" panose="020B0604020202020204" pitchFamily="34" charset="0"/>
              <a:cs typeface="Calibri" panose="020F0502020204030204" pitchFamily="34" charset="0"/>
            </a:endParaRPr>
          </a:p>
        </p:txBody>
      </p:sp>
    </p:spTree>
    <p:extLst>
      <p:ext uri="{BB962C8B-B14F-4D97-AF65-F5344CB8AC3E}">
        <p14:creationId xmlns:p14="http://schemas.microsoft.com/office/powerpoint/2010/main" val="32933110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sp>
        <p:nvSpPr>
          <p:cNvPr id="434" name="Google Shape;434;p30"/>
          <p:cNvSpPr txBox="1"/>
          <p:nvPr/>
        </p:nvSpPr>
        <p:spPr>
          <a:xfrm>
            <a:off x="1828800" y="451673"/>
            <a:ext cx="6058461" cy="76940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fr-FR" sz="4400" dirty="0">
                <a:solidFill>
                  <a:schemeClr val="dk1"/>
                </a:solidFill>
                <a:latin typeface="Calibri"/>
                <a:ea typeface="Calibri"/>
                <a:cs typeface="Calibri"/>
                <a:sym typeface="Calibri"/>
              </a:rPr>
              <a:t>Les nouveaux ingénieurs</a:t>
            </a:r>
            <a:endParaRPr sz="4400" dirty="0"/>
          </a:p>
        </p:txBody>
      </p:sp>
      <p:sp>
        <p:nvSpPr>
          <p:cNvPr id="435" name="Google Shape;435;p30"/>
          <p:cNvSpPr txBox="1"/>
          <p:nvPr/>
        </p:nvSpPr>
        <p:spPr>
          <a:xfrm>
            <a:off x="398583" y="1879776"/>
            <a:ext cx="7140396" cy="403183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fr-FR" sz="3200" dirty="0">
                <a:solidFill>
                  <a:schemeClr val="dk1"/>
                </a:solidFill>
                <a:latin typeface="Calibri"/>
                <a:ea typeface="Calibri"/>
                <a:cs typeface="Calibri"/>
                <a:sym typeface="Calibri"/>
              </a:rPr>
              <a:t>Des incréments de performance, </a:t>
            </a:r>
            <a:endParaRPr dirty="0"/>
          </a:p>
          <a:p>
            <a:pPr marL="0" marR="0" lvl="0" indent="0" algn="ctr" rtl="0">
              <a:spcBef>
                <a:spcPts val="0"/>
              </a:spcBef>
              <a:spcAft>
                <a:spcPts val="0"/>
              </a:spcAft>
              <a:buNone/>
            </a:pPr>
            <a:r>
              <a:rPr lang="fr-FR" sz="3200" dirty="0">
                <a:solidFill>
                  <a:schemeClr val="dk1"/>
                </a:solidFill>
                <a:latin typeface="Calibri"/>
                <a:ea typeface="Calibri"/>
                <a:cs typeface="Calibri"/>
                <a:sym typeface="Calibri"/>
              </a:rPr>
              <a:t>via des délégations techniques</a:t>
            </a:r>
            <a:endParaRPr dirty="0"/>
          </a:p>
          <a:p>
            <a:pPr marL="0" marR="0" lvl="0" indent="0" algn="ctr" rtl="0">
              <a:spcBef>
                <a:spcPts val="0"/>
              </a:spcBef>
              <a:spcAft>
                <a:spcPts val="0"/>
              </a:spcAft>
              <a:buNone/>
            </a:pPr>
            <a:endParaRPr sz="3200" dirty="0">
              <a:solidFill>
                <a:schemeClr val="dk1"/>
              </a:solidFill>
              <a:latin typeface="Calibri"/>
              <a:ea typeface="Calibri"/>
              <a:cs typeface="Calibri"/>
              <a:sym typeface="Calibri"/>
            </a:endParaRPr>
          </a:p>
          <a:p>
            <a:pPr marL="0" marR="0" lvl="0" indent="0" algn="ctr" rtl="0">
              <a:spcBef>
                <a:spcPts val="0"/>
              </a:spcBef>
              <a:spcAft>
                <a:spcPts val="0"/>
              </a:spcAft>
              <a:buNone/>
            </a:pPr>
            <a:r>
              <a:rPr lang="fr-FR" sz="3200" dirty="0">
                <a:solidFill>
                  <a:schemeClr val="dk1"/>
                </a:solidFill>
                <a:latin typeface="Calibri"/>
                <a:ea typeface="Calibri"/>
                <a:cs typeface="Calibri"/>
                <a:sym typeface="Calibri"/>
              </a:rPr>
              <a:t>VERS</a:t>
            </a:r>
            <a:endParaRPr dirty="0"/>
          </a:p>
          <a:p>
            <a:pPr marL="0" marR="0" lvl="0" indent="0" algn="ctr" rtl="0">
              <a:spcBef>
                <a:spcPts val="0"/>
              </a:spcBef>
              <a:spcAft>
                <a:spcPts val="0"/>
              </a:spcAft>
              <a:buNone/>
            </a:pPr>
            <a:endParaRPr sz="3200" dirty="0">
              <a:solidFill>
                <a:schemeClr val="dk1"/>
              </a:solidFill>
              <a:latin typeface="Calibri"/>
              <a:ea typeface="Calibri"/>
              <a:cs typeface="Calibri"/>
              <a:sym typeface="Calibri"/>
            </a:endParaRPr>
          </a:p>
          <a:p>
            <a:pPr marL="0" marR="0" lvl="0" indent="0" algn="ctr" rtl="0">
              <a:spcBef>
                <a:spcPts val="0"/>
              </a:spcBef>
              <a:spcAft>
                <a:spcPts val="0"/>
              </a:spcAft>
              <a:buNone/>
            </a:pPr>
            <a:r>
              <a:rPr lang="fr-FR" sz="3200" dirty="0">
                <a:solidFill>
                  <a:schemeClr val="dk1"/>
                </a:solidFill>
                <a:latin typeface="Calibri"/>
                <a:ea typeface="Calibri"/>
                <a:cs typeface="Calibri"/>
                <a:sym typeface="Calibri"/>
              </a:rPr>
              <a:t>Le développement de solutions robustes:</a:t>
            </a:r>
          </a:p>
          <a:p>
            <a:pPr marL="457200" marR="0" lvl="0" indent="-457200" rtl="0">
              <a:spcBef>
                <a:spcPts val="0"/>
              </a:spcBef>
              <a:spcAft>
                <a:spcPts val="0"/>
              </a:spcAft>
              <a:buFont typeface="Arial" panose="020B0604020202020204" pitchFamily="34" charset="0"/>
              <a:buChar char="•"/>
            </a:pPr>
            <a:r>
              <a:rPr lang="fr-FR" sz="3200" dirty="0">
                <a:solidFill>
                  <a:schemeClr val="dk1"/>
                </a:solidFill>
                <a:latin typeface="Calibri"/>
                <a:ea typeface="Calibri"/>
                <a:cs typeface="Calibri"/>
                <a:sym typeface="Calibri"/>
              </a:rPr>
              <a:t>Techno-diversité</a:t>
            </a:r>
          </a:p>
          <a:p>
            <a:pPr marL="457200" marR="0" lvl="0" indent="-457200" rtl="0">
              <a:spcBef>
                <a:spcPts val="0"/>
              </a:spcBef>
              <a:spcAft>
                <a:spcPts val="0"/>
              </a:spcAft>
              <a:buFont typeface="Arial" panose="020B0604020202020204" pitchFamily="34" charset="0"/>
              <a:buChar char="•"/>
            </a:pPr>
            <a:r>
              <a:rPr lang="fr-FR" sz="3200" dirty="0">
                <a:solidFill>
                  <a:schemeClr val="dk1"/>
                </a:solidFill>
                <a:latin typeface="Calibri"/>
                <a:ea typeface="Calibri"/>
                <a:cs typeface="Calibri"/>
                <a:sym typeface="Calibri"/>
              </a:rPr>
              <a:t>Autonomie technique des citoyens</a:t>
            </a:r>
            <a:endParaRPr dirty="0"/>
          </a:p>
        </p:txBody>
      </p:sp>
      <p:pic>
        <p:nvPicPr>
          <p:cNvPr id="436" name="Google Shape;436;p30"/>
          <p:cNvPicPr preferRelativeResize="0"/>
          <p:nvPr/>
        </p:nvPicPr>
        <p:blipFill rotWithShape="1">
          <a:blip r:embed="rId3">
            <a:alphaModFix/>
          </a:blip>
          <a:srcRect l="29991"/>
          <a:stretch/>
        </p:blipFill>
        <p:spPr>
          <a:xfrm>
            <a:off x="7887261" y="2050752"/>
            <a:ext cx="3557876" cy="3854451"/>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pic>
        <p:nvPicPr>
          <p:cNvPr id="462" name="Google Shape;462;p33" descr="Balance Banque d'images et photos libres de droit - iStock"/>
          <p:cNvPicPr preferRelativeResize="0"/>
          <p:nvPr/>
        </p:nvPicPr>
        <p:blipFill rotWithShape="1">
          <a:blip r:embed="rId3">
            <a:alphaModFix/>
          </a:blip>
          <a:srcRect/>
          <a:stretch/>
        </p:blipFill>
        <p:spPr>
          <a:xfrm>
            <a:off x="2209800" y="1694676"/>
            <a:ext cx="7772400" cy="4851400"/>
          </a:xfrm>
          <a:prstGeom prst="rect">
            <a:avLst/>
          </a:prstGeom>
          <a:noFill/>
          <a:ln>
            <a:noFill/>
          </a:ln>
        </p:spPr>
      </p:pic>
      <p:sp>
        <p:nvSpPr>
          <p:cNvPr id="463" name="Google Shape;463;p33"/>
          <p:cNvSpPr txBox="1"/>
          <p:nvPr/>
        </p:nvSpPr>
        <p:spPr>
          <a:xfrm>
            <a:off x="6689030" y="1988854"/>
            <a:ext cx="3359702"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5400">
                <a:solidFill>
                  <a:schemeClr val="accent6"/>
                </a:solidFill>
                <a:latin typeface="Calibri"/>
                <a:ea typeface="Calibri"/>
                <a:cs typeface="Calibri"/>
                <a:sym typeface="Calibri"/>
              </a:rPr>
              <a:t>Robustesse</a:t>
            </a:r>
            <a:endParaRPr/>
          </a:p>
        </p:txBody>
      </p:sp>
      <p:sp>
        <p:nvSpPr>
          <p:cNvPr id="464" name="Google Shape;464;p33"/>
          <p:cNvSpPr txBox="1"/>
          <p:nvPr/>
        </p:nvSpPr>
        <p:spPr>
          <a:xfrm>
            <a:off x="2824976" y="3464312"/>
            <a:ext cx="2059859"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2800">
                <a:solidFill>
                  <a:srgbClr val="C00000"/>
                </a:solidFill>
                <a:latin typeface="Calibri"/>
                <a:ea typeface="Calibri"/>
                <a:cs typeface="Calibri"/>
                <a:sym typeface="Calibri"/>
              </a:rPr>
              <a:t>Performance</a:t>
            </a:r>
            <a:endParaRPr/>
          </a:p>
        </p:txBody>
      </p:sp>
      <p:sp>
        <p:nvSpPr>
          <p:cNvPr id="465" name="Google Shape;465;p33"/>
          <p:cNvSpPr txBox="1"/>
          <p:nvPr/>
        </p:nvSpPr>
        <p:spPr>
          <a:xfrm>
            <a:off x="2489555" y="521067"/>
            <a:ext cx="7217149" cy="76940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fr-FR" sz="4400" dirty="0">
                <a:solidFill>
                  <a:schemeClr val="dk1"/>
                </a:solidFill>
                <a:latin typeface="Calibri"/>
                <a:ea typeface="Calibri"/>
                <a:cs typeface="Calibri"/>
                <a:sym typeface="Calibri"/>
              </a:rPr>
              <a:t>Un nouvel équilibre à trouver</a:t>
            </a:r>
            <a:endParaRPr sz="44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92E3A88-EF69-3814-D10A-1832523D2FA2}"/>
              </a:ext>
            </a:extLst>
          </p:cNvPr>
          <p:cNvSpPr txBox="1"/>
          <p:nvPr/>
        </p:nvSpPr>
        <p:spPr>
          <a:xfrm>
            <a:off x="1469041" y="4077410"/>
            <a:ext cx="2863283" cy="1077218"/>
          </a:xfrm>
          <a:prstGeom prst="rect">
            <a:avLst/>
          </a:prstGeom>
          <a:noFill/>
        </p:spPr>
        <p:txBody>
          <a:bodyPr wrap="none" rtlCol="0">
            <a:spAutoFit/>
          </a:bodyPr>
          <a:lstStyle/>
          <a:p>
            <a:pPr algn="ctr"/>
            <a:r>
              <a:rPr lang="fr-FR" sz="3200" b="1" dirty="0">
                <a:latin typeface="Calibri" panose="020F0502020204030204" pitchFamily="34" charset="0"/>
                <a:cs typeface="Calibri" panose="020F0502020204030204" pitchFamily="34" charset="0"/>
              </a:rPr>
              <a:t>Indicateurs</a:t>
            </a:r>
            <a:r>
              <a:rPr lang="fr-FR" sz="3200" dirty="0">
                <a:latin typeface="Calibri" panose="020F0502020204030204" pitchFamily="34" charset="0"/>
                <a:cs typeface="Calibri" panose="020F0502020204030204" pitchFamily="34" charset="0"/>
              </a:rPr>
              <a:t> </a:t>
            </a:r>
          </a:p>
          <a:p>
            <a:pPr algn="ctr"/>
            <a:r>
              <a:rPr lang="fr-FR" sz="3200" dirty="0">
                <a:latin typeface="Calibri" panose="020F0502020204030204" pitchFamily="34" charset="0"/>
                <a:cs typeface="Calibri" panose="020F0502020204030204" pitchFamily="34" charset="0"/>
              </a:rPr>
              <a:t>de performance</a:t>
            </a:r>
          </a:p>
        </p:txBody>
      </p:sp>
      <p:sp>
        <p:nvSpPr>
          <p:cNvPr id="3" name="ZoneTexte 2">
            <a:extLst>
              <a:ext uri="{FF2B5EF4-FFF2-40B4-BE49-F238E27FC236}">
                <a16:creationId xmlns:a16="http://schemas.microsoft.com/office/drawing/2014/main" id="{E0B4D1F1-6DC7-A6D4-1881-6C60124DFBB1}"/>
              </a:ext>
            </a:extLst>
          </p:cNvPr>
          <p:cNvSpPr txBox="1"/>
          <p:nvPr/>
        </p:nvSpPr>
        <p:spPr>
          <a:xfrm>
            <a:off x="7374984" y="3972274"/>
            <a:ext cx="2515432" cy="1077218"/>
          </a:xfrm>
          <a:prstGeom prst="rect">
            <a:avLst/>
          </a:prstGeom>
          <a:noFill/>
        </p:spPr>
        <p:txBody>
          <a:bodyPr wrap="none" rtlCol="0">
            <a:spAutoFit/>
          </a:bodyPr>
          <a:lstStyle/>
          <a:p>
            <a:pPr algn="ctr"/>
            <a:r>
              <a:rPr lang="fr-FR" sz="3200" b="1" dirty="0">
                <a:latin typeface="Calibri" panose="020F0502020204030204" pitchFamily="34" charset="0"/>
                <a:cs typeface="Calibri" panose="020F0502020204030204" pitchFamily="34" charset="0"/>
              </a:rPr>
              <a:t>Tests</a:t>
            </a:r>
            <a:r>
              <a:rPr lang="fr-FR" sz="3200" dirty="0">
                <a:latin typeface="Calibri" panose="020F0502020204030204" pitchFamily="34" charset="0"/>
                <a:cs typeface="Calibri" panose="020F0502020204030204" pitchFamily="34" charset="0"/>
              </a:rPr>
              <a:t> </a:t>
            </a:r>
          </a:p>
          <a:p>
            <a:pPr algn="ctr"/>
            <a:r>
              <a:rPr lang="fr-FR" sz="3200" dirty="0">
                <a:latin typeface="Calibri" panose="020F0502020204030204" pitchFamily="34" charset="0"/>
                <a:cs typeface="Calibri" panose="020F0502020204030204" pitchFamily="34" charset="0"/>
              </a:rPr>
              <a:t>de robustesse</a:t>
            </a:r>
          </a:p>
        </p:txBody>
      </p:sp>
      <p:sp>
        <p:nvSpPr>
          <p:cNvPr id="6" name="Forme libre 5">
            <a:extLst>
              <a:ext uri="{FF2B5EF4-FFF2-40B4-BE49-F238E27FC236}">
                <a16:creationId xmlns:a16="http://schemas.microsoft.com/office/drawing/2014/main" id="{1F857379-CB81-760A-3AE7-E8C5A480C4B5}"/>
              </a:ext>
            </a:extLst>
          </p:cNvPr>
          <p:cNvSpPr/>
          <p:nvPr/>
        </p:nvSpPr>
        <p:spPr>
          <a:xfrm rot="21434926">
            <a:off x="-58160" y="-335723"/>
            <a:ext cx="12287975" cy="5552456"/>
          </a:xfrm>
          <a:custGeom>
            <a:avLst/>
            <a:gdLst>
              <a:gd name="connsiteX0" fmla="*/ 0 w 12077233"/>
              <a:gd name="connsiteY0" fmla="*/ 3414454 h 5457230"/>
              <a:gd name="connsiteX1" fmla="*/ 6356195 w 12077233"/>
              <a:gd name="connsiteY1" fmla="*/ 3403303 h 5457230"/>
              <a:gd name="connsiteX2" fmla="*/ 7917366 w 12077233"/>
              <a:gd name="connsiteY2" fmla="*/ 2600415 h 5457230"/>
              <a:gd name="connsiteX3" fmla="*/ 8530683 w 12077233"/>
              <a:gd name="connsiteY3" fmla="*/ 4105829 h 5457230"/>
              <a:gd name="connsiteX4" fmla="*/ 9110546 w 12077233"/>
              <a:gd name="connsiteY4" fmla="*/ 1786376 h 5457230"/>
              <a:gd name="connsiteX5" fmla="*/ 10047249 w 12077233"/>
              <a:gd name="connsiteY5" fmla="*/ 4975624 h 5457230"/>
              <a:gd name="connsiteX6" fmla="*/ 10604810 w 12077233"/>
              <a:gd name="connsiteY6" fmla="*/ 1128454 h 5457230"/>
              <a:gd name="connsiteX7" fmla="*/ 11563814 w 12077233"/>
              <a:gd name="connsiteY7" fmla="*/ 5455127 h 5457230"/>
              <a:gd name="connsiteX8" fmla="*/ 12032166 w 12077233"/>
              <a:gd name="connsiteY8" fmla="*/ 459381 h 5457230"/>
              <a:gd name="connsiteX9" fmla="*/ 12032166 w 12077233"/>
              <a:gd name="connsiteY9" fmla="*/ 526288 h 5457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077233" h="5457230">
                <a:moveTo>
                  <a:pt x="0" y="3414454"/>
                </a:moveTo>
                <a:cubicBezTo>
                  <a:pt x="2518317" y="3476715"/>
                  <a:pt x="5036634" y="3538976"/>
                  <a:pt x="6356195" y="3403303"/>
                </a:cubicBezTo>
                <a:cubicBezTo>
                  <a:pt x="7675756" y="3267630"/>
                  <a:pt x="7554951" y="2483327"/>
                  <a:pt x="7917366" y="2600415"/>
                </a:cubicBezTo>
                <a:cubicBezTo>
                  <a:pt x="8279781" y="2717503"/>
                  <a:pt x="8331820" y="4241502"/>
                  <a:pt x="8530683" y="4105829"/>
                </a:cubicBezTo>
                <a:cubicBezTo>
                  <a:pt x="8729546" y="3970156"/>
                  <a:pt x="8857785" y="1641410"/>
                  <a:pt x="9110546" y="1786376"/>
                </a:cubicBezTo>
                <a:cubicBezTo>
                  <a:pt x="9363307" y="1931342"/>
                  <a:pt x="9798205" y="5085278"/>
                  <a:pt x="10047249" y="4975624"/>
                </a:cubicBezTo>
                <a:cubicBezTo>
                  <a:pt x="10296293" y="4865970"/>
                  <a:pt x="10352049" y="1048537"/>
                  <a:pt x="10604810" y="1128454"/>
                </a:cubicBezTo>
                <a:cubicBezTo>
                  <a:pt x="10857571" y="1208371"/>
                  <a:pt x="11325921" y="5566639"/>
                  <a:pt x="11563814" y="5455127"/>
                </a:cubicBezTo>
                <a:cubicBezTo>
                  <a:pt x="11801707" y="5343615"/>
                  <a:pt x="12032166" y="459381"/>
                  <a:pt x="12032166" y="459381"/>
                </a:cubicBezTo>
                <a:cubicBezTo>
                  <a:pt x="12110225" y="-362092"/>
                  <a:pt x="12071195" y="82098"/>
                  <a:pt x="12032166" y="526288"/>
                </a:cubicBezTo>
              </a:path>
            </a:pathLst>
          </a:custGeom>
          <a:noFill/>
          <a:ln w="57150">
            <a:solidFill>
              <a:srgbClr val="FF1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Calibri" panose="020F0502020204030204" pitchFamily="34" charset="0"/>
              <a:cs typeface="Calibri" panose="020F0502020204030204" pitchFamily="34" charset="0"/>
            </a:endParaRPr>
          </a:p>
        </p:txBody>
      </p:sp>
      <p:pic>
        <p:nvPicPr>
          <p:cNvPr id="8" name="Picture 2" descr="Icône Linéaire De Flèche Tordue Direction Pointe De Flèche Flèche Indiquant  Vers La Droite Pointeur Indicateur Ensuite En Avant Illustration Mince De  Ligne Symbole De Contour Dessin De Contour Isolé De Vecteur">
            <a:extLst>
              <a:ext uri="{FF2B5EF4-FFF2-40B4-BE49-F238E27FC236}">
                <a16:creationId xmlns:a16="http://schemas.microsoft.com/office/drawing/2014/main" id="{B2703AE5-3BF2-31E2-BC03-A795D490235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701" t="7868" r="6867" b="28525"/>
          <a:stretch/>
        </p:blipFill>
        <p:spPr bwMode="auto">
          <a:xfrm>
            <a:off x="5081596" y="4150162"/>
            <a:ext cx="1380709" cy="1004466"/>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a:extLst>
              <a:ext uri="{FF2B5EF4-FFF2-40B4-BE49-F238E27FC236}">
                <a16:creationId xmlns:a16="http://schemas.microsoft.com/office/drawing/2014/main" id="{13175C6C-DD38-3264-8F82-344012023454}"/>
              </a:ext>
            </a:extLst>
          </p:cNvPr>
          <p:cNvSpPr txBox="1"/>
          <p:nvPr/>
        </p:nvSpPr>
        <p:spPr>
          <a:xfrm>
            <a:off x="1003610" y="458627"/>
            <a:ext cx="5979081" cy="1446550"/>
          </a:xfrm>
          <a:prstGeom prst="rect">
            <a:avLst/>
          </a:prstGeom>
          <a:noFill/>
        </p:spPr>
        <p:txBody>
          <a:bodyPr wrap="square" rtlCol="0">
            <a:spAutoFit/>
          </a:bodyPr>
          <a:lstStyle/>
          <a:p>
            <a:pPr algn="ctr"/>
            <a:r>
              <a:rPr lang="fr-FR" sz="4400" dirty="0">
                <a:latin typeface="Calibri" panose="020F0502020204030204" pitchFamily="34" charset="0"/>
                <a:cs typeface="Calibri" panose="020F0502020204030204" pitchFamily="34" charset="0"/>
              </a:rPr>
              <a:t>Appréhender le monde fluctuant: stress tests</a:t>
            </a:r>
          </a:p>
        </p:txBody>
      </p:sp>
      <p:pic>
        <p:nvPicPr>
          <p:cNvPr id="5126" name="Picture 6" descr="Illustrations vectorielles cibles abstraites. la cible pour les sports de  tir à l'arc ou l'objectif de marketing commercial. signe de symbole de mise  au point cible | Vecteur Premium">
            <a:extLst>
              <a:ext uri="{FF2B5EF4-FFF2-40B4-BE49-F238E27FC236}">
                <a16:creationId xmlns:a16="http://schemas.microsoft.com/office/drawing/2014/main" id="{184DC1B0-4A9B-950B-CBB5-7103B39AAFF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6770" b="16154"/>
          <a:stretch/>
        </p:blipFill>
        <p:spPr bwMode="auto">
          <a:xfrm>
            <a:off x="1867914" y="5136859"/>
            <a:ext cx="2124891" cy="1425312"/>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l'Essentiel Lyon sur LinkedIn : #jeu #tumulte #écologie #entreprise  #transformation #lyon">
            <a:extLst>
              <a:ext uri="{FF2B5EF4-FFF2-40B4-BE49-F238E27FC236}">
                <a16:creationId xmlns:a16="http://schemas.microsoft.com/office/drawing/2014/main" id="{4861523C-98B9-840A-D081-C4823CA8E5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74984" y="5071535"/>
            <a:ext cx="2815022" cy="1583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59923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B84B9D6F-626E-3655-0A41-19FA531342E1}"/>
              </a:ext>
            </a:extLst>
          </p:cNvPr>
          <p:cNvSpPr txBox="1"/>
          <p:nvPr/>
        </p:nvSpPr>
        <p:spPr>
          <a:xfrm>
            <a:off x="3031596" y="267437"/>
            <a:ext cx="5985934" cy="769441"/>
          </a:xfrm>
          <a:prstGeom prst="rect">
            <a:avLst/>
          </a:prstGeom>
          <a:noFill/>
        </p:spPr>
        <p:txBody>
          <a:bodyPr wrap="none" rtlCol="0">
            <a:spAutoFit/>
          </a:bodyPr>
          <a:lstStyle/>
          <a:p>
            <a:r>
              <a:rPr lang="fr-FR" sz="4400" dirty="0">
                <a:latin typeface="Calibri" panose="020F0502020204030204" pitchFamily="34" charset="0"/>
                <a:cs typeface="Calibri" panose="020F0502020204030204" pitchFamily="34" charset="0"/>
              </a:rPr>
              <a:t>Les nouveaux éducateurs</a:t>
            </a:r>
          </a:p>
        </p:txBody>
      </p:sp>
      <p:sp>
        <p:nvSpPr>
          <p:cNvPr id="5" name="ZoneTexte 4">
            <a:extLst>
              <a:ext uri="{FF2B5EF4-FFF2-40B4-BE49-F238E27FC236}">
                <a16:creationId xmlns:a16="http://schemas.microsoft.com/office/drawing/2014/main" id="{60372EAC-3196-4F5D-9B8A-4D326E9C43E0}"/>
              </a:ext>
            </a:extLst>
          </p:cNvPr>
          <p:cNvSpPr txBox="1"/>
          <p:nvPr/>
        </p:nvSpPr>
        <p:spPr>
          <a:xfrm>
            <a:off x="845472" y="5137444"/>
            <a:ext cx="3007555" cy="584775"/>
          </a:xfrm>
          <a:prstGeom prst="rect">
            <a:avLst/>
          </a:prstGeom>
          <a:noFill/>
        </p:spPr>
        <p:txBody>
          <a:bodyPr wrap="none" rtlCol="0">
            <a:spAutoFit/>
          </a:bodyPr>
          <a:lstStyle/>
          <a:p>
            <a:pPr algn="ctr"/>
            <a:r>
              <a:rPr lang="fr-FR" sz="3200" dirty="0">
                <a:latin typeface="Calibri" panose="020F0502020204030204" pitchFamily="34" charset="0"/>
                <a:cs typeface="Calibri" panose="020F0502020204030204" pitchFamily="34" charset="0"/>
              </a:rPr>
              <a:t>Ecoles du dehors</a:t>
            </a:r>
          </a:p>
        </p:txBody>
      </p:sp>
      <p:sp>
        <p:nvSpPr>
          <p:cNvPr id="6" name="ZoneTexte 5">
            <a:extLst>
              <a:ext uri="{FF2B5EF4-FFF2-40B4-BE49-F238E27FC236}">
                <a16:creationId xmlns:a16="http://schemas.microsoft.com/office/drawing/2014/main" id="{F2078C5F-ABAA-30A2-2302-7639EEBCA481}"/>
              </a:ext>
            </a:extLst>
          </p:cNvPr>
          <p:cNvSpPr txBox="1"/>
          <p:nvPr/>
        </p:nvSpPr>
        <p:spPr>
          <a:xfrm>
            <a:off x="6543444" y="4841230"/>
            <a:ext cx="4254691" cy="584775"/>
          </a:xfrm>
          <a:prstGeom prst="rect">
            <a:avLst/>
          </a:prstGeom>
          <a:noFill/>
        </p:spPr>
        <p:txBody>
          <a:bodyPr wrap="none" rtlCol="0">
            <a:spAutoFit/>
          </a:bodyPr>
          <a:lstStyle/>
          <a:p>
            <a:pPr algn="ctr"/>
            <a:r>
              <a:rPr lang="fr-FR" sz="3200" dirty="0">
                <a:latin typeface="Calibri" panose="020F0502020204030204" pitchFamily="34" charset="0"/>
                <a:cs typeface="Calibri" panose="020F0502020204030204" pitchFamily="34" charset="0"/>
              </a:rPr>
              <a:t>Ecoles de la coopération</a:t>
            </a:r>
          </a:p>
        </p:txBody>
      </p:sp>
      <p:pic>
        <p:nvPicPr>
          <p:cNvPr id="1026" name="Picture 2">
            <a:extLst>
              <a:ext uri="{FF2B5EF4-FFF2-40B4-BE49-F238E27FC236}">
                <a16:creationId xmlns:a16="http://schemas.microsoft.com/office/drawing/2014/main" id="{D6416973-575C-2F1C-0BB1-80BB96B110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41860" y="2411043"/>
            <a:ext cx="6521295" cy="2430187"/>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 7">
            <a:extLst>
              <a:ext uri="{FF2B5EF4-FFF2-40B4-BE49-F238E27FC236}">
                <a16:creationId xmlns:a16="http://schemas.microsoft.com/office/drawing/2014/main" id="{FCE94DFE-DA46-2045-18BF-0B11000B76E9}"/>
              </a:ext>
            </a:extLst>
          </p:cNvPr>
          <p:cNvPicPr>
            <a:picLocks noChangeAspect="1"/>
          </p:cNvPicPr>
          <p:nvPr/>
        </p:nvPicPr>
        <p:blipFill>
          <a:blip r:embed="rId3"/>
          <a:stretch>
            <a:fillRect/>
          </a:stretch>
        </p:blipFill>
        <p:spPr>
          <a:xfrm>
            <a:off x="221296" y="1934870"/>
            <a:ext cx="4803861" cy="3202574"/>
          </a:xfrm>
          <a:prstGeom prst="rect">
            <a:avLst/>
          </a:prstGeom>
        </p:spPr>
      </p:pic>
    </p:spTree>
    <p:extLst>
      <p:ext uri="{BB962C8B-B14F-4D97-AF65-F5344CB8AC3E}">
        <p14:creationId xmlns:p14="http://schemas.microsoft.com/office/powerpoint/2010/main" val="1446045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866776D4-E226-6F55-0CB2-C5ACC5F4AB0D}"/>
              </a:ext>
            </a:extLst>
          </p:cNvPr>
          <p:cNvSpPr txBox="1"/>
          <p:nvPr/>
        </p:nvSpPr>
        <p:spPr>
          <a:xfrm>
            <a:off x="1388356" y="237796"/>
            <a:ext cx="9286518" cy="1446550"/>
          </a:xfrm>
          <a:prstGeom prst="rect">
            <a:avLst/>
          </a:prstGeom>
          <a:noFill/>
        </p:spPr>
        <p:txBody>
          <a:bodyPr wrap="none" rtlCol="0">
            <a:spAutoFit/>
          </a:bodyPr>
          <a:lstStyle/>
          <a:p>
            <a:pPr algn="ctr"/>
            <a:r>
              <a:rPr lang="fr-FR" sz="4400" dirty="0">
                <a:latin typeface="Calibri" panose="020F0502020204030204" pitchFamily="34" charset="0"/>
                <a:cs typeface="Calibri" panose="020F0502020204030204" pitchFamily="34" charset="0"/>
              </a:rPr>
              <a:t>La robustesse de l’organisation</a:t>
            </a:r>
          </a:p>
          <a:p>
            <a:pPr algn="ctr"/>
            <a:r>
              <a:rPr lang="fr-FR" sz="4400" dirty="0">
                <a:latin typeface="Calibri" panose="020F0502020204030204" pitchFamily="34" charset="0"/>
                <a:cs typeface="Calibri" panose="020F0502020204030204" pitchFamily="34" charset="0"/>
              </a:rPr>
              <a:t>au service de la robustesse du territoire</a:t>
            </a:r>
          </a:p>
        </p:txBody>
      </p:sp>
      <p:sp>
        <p:nvSpPr>
          <p:cNvPr id="3" name="Rectangle 2">
            <a:extLst>
              <a:ext uri="{FF2B5EF4-FFF2-40B4-BE49-F238E27FC236}">
                <a16:creationId xmlns:a16="http://schemas.microsoft.com/office/drawing/2014/main" id="{171D4438-8C3D-1F56-1BDE-5234FBF1412F}"/>
              </a:ext>
            </a:extLst>
          </p:cNvPr>
          <p:cNvSpPr/>
          <p:nvPr/>
        </p:nvSpPr>
        <p:spPr>
          <a:xfrm>
            <a:off x="811369" y="2099257"/>
            <a:ext cx="4262907" cy="4262907"/>
          </a:xfrm>
          <a:prstGeom prst="rect">
            <a:avLst/>
          </a:prstGeom>
          <a:gradFill flip="none" rotWithShape="1">
            <a:gsLst>
              <a:gs pos="41000">
                <a:schemeClr val="accent6"/>
              </a:gs>
              <a:gs pos="69000">
                <a:schemeClr val="bg1"/>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Ellipse 3">
            <a:extLst>
              <a:ext uri="{FF2B5EF4-FFF2-40B4-BE49-F238E27FC236}">
                <a16:creationId xmlns:a16="http://schemas.microsoft.com/office/drawing/2014/main" id="{554E3574-A05A-BD7A-EEFE-C9068BA1DACA}"/>
              </a:ext>
            </a:extLst>
          </p:cNvPr>
          <p:cNvSpPr/>
          <p:nvPr/>
        </p:nvSpPr>
        <p:spPr>
          <a:xfrm>
            <a:off x="2120184" y="3408072"/>
            <a:ext cx="1645276" cy="1645276"/>
          </a:xfrm>
          <a:prstGeom prst="ellipse">
            <a:avLst/>
          </a:prstGeom>
          <a:solidFill>
            <a:srgbClr val="FF0000"/>
          </a:solidFill>
          <a:ln w="152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0" name="Groupe 9">
            <a:extLst>
              <a:ext uri="{FF2B5EF4-FFF2-40B4-BE49-F238E27FC236}">
                <a16:creationId xmlns:a16="http://schemas.microsoft.com/office/drawing/2014/main" id="{5BCD8999-48AF-9875-328C-2C137F6EBA6D}"/>
              </a:ext>
            </a:extLst>
          </p:cNvPr>
          <p:cNvGrpSpPr/>
          <p:nvPr/>
        </p:nvGrpSpPr>
        <p:grpSpPr>
          <a:xfrm>
            <a:off x="2929180" y="3408072"/>
            <a:ext cx="27284" cy="1577741"/>
            <a:chOff x="2929180" y="3408072"/>
            <a:chExt cx="27284" cy="1577741"/>
          </a:xfrm>
        </p:grpSpPr>
        <p:cxnSp>
          <p:nvCxnSpPr>
            <p:cNvPr id="8" name="Connecteur droit avec flèche 7">
              <a:extLst>
                <a:ext uri="{FF2B5EF4-FFF2-40B4-BE49-F238E27FC236}">
                  <a16:creationId xmlns:a16="http://schemas.microsoft.com/office/drawing/2014/main" id="{B8DE0526-91A2-18FD-A1B7-3D22950BB804}"/>
                </a:ext>
              </a:extLst>
            </p:cNvPr>
            <p:cNvCxnSpPr>
              <a:stCxn id="4" idx="0"/>
            </p:cNvCxnSpPr>
            <p:nvPr/>
          </p:nvCxnSpPr>
          <p:spPr>
            <a:xfrm flipH="1">
              <a:off x="2929180" y="3408072"/>
              <a:ext cx="13642" cy="559494"/>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9" name="Connecteur droit avec flèche 8">
              <a:extLst>
                <a:ext uri="{FF2B5EF4-FFF2-40B4-BE49-F238E27FC236}">
                  <a16:creationId xmlns:a16="http://schemas.microsoft.com/office/drawing/2014/main" id="{3528108A-D542-6CA2-097D-396171E7D80C}"/>
                </a:ext>
              </a:extLst>
            </p:cNvPr>
            <p:cNvCxnSpPr>
              <a:cxnSpLocks/>
            </p:cNvCxnSpPr>
            <p:nvPr/>
          </p:nvCxnSpPr>
          <p:spPr>
            <a:xfrm flipH="1" flipV="1">
              <a:off x="2942822" y="4426319"/>
              <a:ext cx="13642" cy="559494"/>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1" name="Groupe 10">
            <a:extLst>
              <a:ext uri="{FF2B5EF4-FFF2-40B4-BE49-F238E27FC236}">
                <a16:creationId xmlns:a16="http://schemas.microsoft.com/office/drawing/2014/main" id="{56351834-E7CD-BE25-46C5-0E4AAEBD98BB}"/>
              </a:ext>
            </a:extLst>
          </p:cNvPr>
          <p:cNvGrpSpPr/>
          <p:nvPr/>
        </p:nvGrpSpPr>
        <p:grpSpPr>
          <a:xfrm rot="19979296">
            <a:off x="2942822" y="3385654"/>
            <a:ext cx="27284" cy="1577741"/>
            <a:chOff x="2929180" y="3408072"/>
            <a:chExt cx="27284" cy="1577741"/>
          </a:xfrm>
        </p:grpSpPr>
        <p:cxnSp>
          <p:nvCxnSpPr>
            <p:cNvPr id="12" name="Connecteur droit avec flèche 11">
              <a:extLst>
                <a:ext uri="{FF2B5EF4-FFF2-40B4-BE49-F238E27FC236}">
                  <a16:creationId xmlns:a16="http://schemas.microsoft.com/office/drawing/2014/main" id="{95576D43-E10A-F12C-A59F-782A8D4ABA1E}"/>
                </a:ext>
              </a:extLst>
            </p:cNvPr>
            <p:cNvCxnSpPr/>
            <p:nvPr/>
          </p:nvCxnSpPr>
          <p:spPr>
            <a:xfrm flipH="1">
              <a:off x="2929180" y="3408072"/>
              <a:ext cx="13642" cy="559494"/>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necteur droit avec flèche 12">
              <a:extLst>
                <a:ext uri="{FF2B5EF4-FFF2-40B4-BE49-F238E27FC236}">
                  <a16:creationId xmlns:a16="http://schemas.microsoft.com/office/drawing/2014/main" id="{F092326D-FED9-1180-949E-BCBF8485C4F2}"/>
                </a:ext>
              </a:extLst>
            </p:cNvPr>
            <p:cNvCxnSpPr>
              <a:cxnSpLocks/>
            </p:cNvCxnSpPr>
            <p:nvPr/>
          </p:nvCxnSpPr>
          <p:spPr>
            <a:xfrm flipH="1" flipV="1">
              <a:off x="2942822" y="4426319"/>
              <a:ext cx="13642" cy="559494"/>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4" name="Groupe 13">
            <a:extLst>
              <a:ext uri="{FF2B5EF4-FFF2-40B4-BE49-F238E27FC236}">
                <a16:creationId xmlns:a16="http://schemas.microsoft.com/office/drawing/2014/main" id="{8FF3667B-322F-0AE8-3BA1-0B7121DC2B5F}"/>
              </a:ext>
            </a:extLst>
          </p:cNvPr>
          <p:cNvGrpSpPr/>
          <p:nvPr/>
        </p:nvGrpSpPr>
        <p:grpSpPr>
          <a:xfrm rot="17478613">
            <a:off x="2940280" y="3391558"/>
            <a:ext cx="27284" cy="1577741"/>
            <a:chOff x="2929180" y="3408072"/>
            <a:chExt cx="27284" cy="1577741"/>
          </a:xfrm>
        </p:grpSpPr>
        <p:cxnSp>
          <p:nvCxnSpPr>
            <p:cNvPr id="15" name="Connecteur droit avec flèche 14">
              <a:extLst>
                <a:ext uri="{FF2B5EF4-FFF2-40B4-BE49-F238E27FC236}">
                  <a16:creationId xmlns:a16="http://schemas.microsoft.com/office/drawing/2014/main" id="{4A10F948-33A4-A336-E87C-D9DF5CCB1612}"/>
                </a:ext>
              </a:extLst>
            </p:cNvPr>
            <p:cNvCxnSpPr/>
            <p:nvPr/>
          </p:nvCxnSpPr>
          <p:spPr>
            <a:xfrm flipH="1">
              <a:off x="2929180" y="3408072"/>
              <a:ext cx="13642" cy="559494"/>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Connecteur droit avec flèche 15">
              <a:extLst>
                <a:ext uri="{FF2B5EF4-FFF2-40B4-BE49-F238E27FC236}">
                  <a16:creationId xmlns:a16="http://schemas.microsoft.com/office/drawing/2014/main" id="{57B72651-DFC7-802D-C90B-86383BC49997}"/>
                </a:ext>
              </a:extLst>
            </p:cNvPr>
            <p:cNvCxnSpPr>
              <a:cxnSpLocks/>
            </p:cNvCxnSpPr>
            <p:nvPr/>
          </p:nvCxnSpPr>
          <p:spPr>
            <a:xfrm flipH="1" flipV="1">
              <a:off x="2942822" y="4426319"/>
              <a:ext cx="13642" cy="559494"/>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7" name="Groupe 16">
            <a:extLst>
              <a:ext uri="{FF2B5EF4-FFF2-40B4-BE49-F238E27FC236}">
                <a16:creationId xmlns:a16="http://schemas.microsoft.com/office/drawing/2014/main" id="{68BC0B2E-80B7-F9E7-FF55-41105006E37B}"/>
              </a:ext>
            </a:extLst>
          </p:cNvPr>
          <p:cNvGrpSpPr/>
          <p:nvPr/>
        </p:nvGrpSpPr>
        <p:grpSpPr>
          <a:xfrm rot="15204825">
            <a:off x="2915537" y="3390300"/>
            <a:ext cx="27284" cy="1577741"/>
            <a:chOff x="2929180" y="3408072"/>
            <a:chExt cx="27284" cy="1577741"/>
          </a:xfrm>
        </p:grpSpPr>
        <p:cxnSp>
          <p:nvCxnSpPr>
            <p:cNvPr id="18" name="Connecteur droit avec flèche 17">
              <a:extLst>
                <a:ext uri="{FF2B5EF4-FFF2-40B4-BE49-F238E27FC236}">
                  <a16:creationId xmlns:a16="http://schemas.microsoft.com/office/drawing/2014/main" id="{B18ACFF1-1C4C-026D-B5C6-AD7414152C1F}"/>
                </a:ext>
              </a:extLst>
            </p:cNvPr>
            <p:cNvCxnSpPr/>
            <p:nvPr/>
          </p:nvCxnSpPr>
          <p:spPr>
            <a:xfrm flipH="1">
              <a:off x="2929180" y="3408072"/>
              <a:ext cx="13642" cy="559494"/>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Connecteur droit avec flèche 18">
              <a:extLst>
                <a:ext uri="{FF2B5EF4-FFF2-40B4-BE49-F238E27FC236}">
                  <a16:creationId xmlns:a16="http://schemas.microsoft.com/office/drawing/2014/main" id="{1A52378A-9B85-1304-F203-89366EC279A5}"/>
                </a:ext>
              </a:extLst>
            </p:cNvPr>
            <p:cNvCxnSpPr>
              <a:cxnSpLocks/>
            </p:cNvCxnSpPr>
            <p:nvPr/>
          </p:nvCxnSpPr>
          <p:spPr>
            <a:xfrm flipH="1" flipV="1">
              <a:off x="2942822" y="4426319"/>
              <a:ext cx="13642" cy="559494"/>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0" name="Groupe 19">
            <a:extLst>
              <a:ext uri="{FF2B5EF4-FFF2-40B4-BE49-F238E27FC236}">
                <a16:creationId xmlns:a16="http://schemas.microsoft.com/office/drawing/2014/main" id="{72530BA0-6D68-16FD-7522-5A7E187DBDA0}"/>
              </a:ext>
            </a:extLst>
          </p:cNvPr>
          <p:cNvGrpSpPr/>
          <p:nvPr/>
        </p:nvGrpSpPr>
        <p:grpSpPr>
          <a:xfrm rot="13129649">
            <a:off x="2900583" y="3406035"/>
            <a:ext cx="27284" cy="1577741"/>
            <a:chOff x="2929180" y="3408072"/>
            <a:chExt cx="27284" cy="1577741"/>
          </a:xfrm>
        </p:grpSpPr>
        <p:cxnSp>
          <p:nvCxnSpPr>
            <p:cNvPr id="21" name="Connecteur droit avec flèche 20">
              <a:extLst>
                <a:ext uri="{FF2B5EF4-FFF2-40B4-BE49-F238E27FC236}">
                  <a16:creationId xmlns:a16="http://schemas.microsoft.com/office/drawing/2014/main" id="{8983F16F-8013-108B-96DE-C2698EEB94E8}"/>
                </a:ext>
              </a:extLst>
            </p:cNvPr>
            <p:cNvCxnSpPr/>
            <p:nvPr/>
          </p:nvCxnSpPr>
          <p:spPr>
            <a:xfrm flipH="1">
              <a:off x="2929180" y="3408072"/>
              <a:ext cx="13642" cy="559494"/>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Connecteur droit avec flèche 21">
              <a:extLst>
                <a:ext uri="{FF2B5EF4-FFF2-40B4-BE49-F238E27FC236}">
                  <a16:creationId xmlns:a16="http://schemas.microsoft.com/office/drawing/2014/main" id="{8A2E578F-9F52-CD1F-92D7-FC027D6586DD}"/>
                </a:ext>
              </a:extLst>
            </p:cNvPr>
            <p:cNvCxnSpPr>
              <a:cxnSpLocks/>
            </p:cNvCxnSpPr>
            <p:nvPr/>
          </p:nvCxnSpPr>
          <p:spPr>
            <a:xfrm flipH="1" flipV="1">
              <a:off x="2942822" y="4426319"/>
              <a:ext cx="13642" cy="559494"/>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sp>
        <p:nvSpPr>
          <p:cNvPr id="38" name="ZoneTexte 37">
            <a:extLst>
              <a:ext uri="{FF2B5EF4-FFF2-40B4-BE49-F238E27FC236}">
                <a16:creationId xmlns:a16="http://schemas.microsoft.com/office/drawing/2014/main" id="{B5F9D865-3E8C-8956-668D-99BB7ECB766D}"/>
              </a:ext>
            </a:extLst>
          </p:cNvPr>
          <p:cNvSpPr txBox="1"/>
          <p:nvPr/>
        </p:nvSpPr>
        <p:spPr>
          <a:xfrm>
            <a:off x="408788" y="5764527"/>
            <a:ext cx="5142753" cy="830997"/>
          </a:xfrm>
          <a:prstGeom prst="rect">
            <a:avLst/>
          </a:prstGeom>
          <a:noFill/>
        </p:spPr>
        <p:txBody>
          <a:bodyPr wrap="none" rtlCol="0">
            <a:spAutoFit/>
          </a:bodyPr>
          <a:lstStyle/>
          <a:p>
            <a:pPr algn="ctr"/>
            <a:r>
              <a:rPr lang="fr-FR" sz="2400" dirty="0">
                <a:latin typeface="Calibri" panose="020F0502020204030204" pitchFamily="34" charset="0"/>
                <a:cs typeface="Calibri" panose="020F0502020204030204" pitchFamily="34" charset="0"/>
              </a:rPr>
              <a:t>La performance de l’organisation </a:t>
            </a:r>
          </a:p>
          <a:p>
            <a:pPr algn="ctr"/>
            <a:r>
              <a:rPr lang="fr-FR" sz="2400" dirty="0">
                <a:latin typeface="Calibri" panose="020F0502020204030204" pitchFamily="34" charset="0"/>
                <a:cs typeface="Calibri" panose="020F0502020204030204" pitchFamily="34" charset="0"/>
              </a:rPr>
              <a:t>au service de la robustesse du territoire</a:t>
            </a:r>
          </a:p>
        </p:txBody>
      </p:sp>
      <p:grpSp>
        <p:nvGrpSpPr>
          <p:cNvPr id="40" name="Groupe 39">
            <a:extLst>
              <a:ext uri="{FF2B5EF4-FFF2-40B4-BE49-F238E27FC236}">
                <a16:creationId xmlns:a16="http://schemas.microsoft.com/office/drawing/2014/main" id="{338A68F6-D385-7EA5-9EB6-DFD26CAD8274}"/>
              </a:ext>
            </a:extLst>
          </p:cNvPr>
          <p:cNvGrpSpPr/>
          <p:nvPr/>
        </p:nvGrpSpPr>
        <p:grpSpPr>
          <a:xfrm>
            <a:off x="5334208" y="2119624"/>
            <a:ext cx="6634064" cy="4475281"/>
            <a:chOff x="5334208" y="2119624"/>
            <a:chExt cx="6634064" cy="4475281"/>
          </a:xfrm>
        </p:grpSpPr>
        <p:sp>
          <p:nvSpPr>
            <p:cNvPr id="37" name="Rectangle 36">
              <a:extLst>
                <a:ext uri="{FF2B5EF4-FFF2-40B4-BE49-F238E27FC236}">
                  <a16:creationId xmlns:a16="http://schemas.microsoft.com/office/drawing/2014/main" id="{1DC941A0-DEB0-29E0-96F0-A9AB9755069A}"/>
                </a:ext>
              </a:extLst>
            </p:cNvPr>
            <p:cNvSpPr/>
            <p:nvPr/>
          </p:nvSpPr>
          <p:spPr>
            <a:xfrm>
              <a:off x="7131366" y="2119624"/>
              <a:ext cx="4262907" cy="4262907"/>
            </a:xfrm>
            <a:prstGeom prst="rect">
              <a:avLst/>
            </a:prstGeom>
            <a:gradFill flip="none" rotWithShape="1">
              <a:gsLst>
                <a:gs pos="41000">
                  <a:schemeClr val="accent6"/>
                </a:gs>
                <a:gs pos="69000">
                  <a:schemeClr val="bg1"/>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Ellipse 5">
              <a:extLst>
                <a:ext uri="{FF2B5EF4-FFF2-40B4-BE49-F238E27FC236}">
                  <a16:creationId xmlns:a16="http://schemas.microsoft.com/office/drawing/2014/main" id="{EFF09B27-6BED-A530-CA3A-EFA02BE9E8BA}"/>
                </a:ext>
              </a:extLst>
            </p:cNvPr>
            <p:cNvSpPr/>
            <p:nvPr/>
          </p:nvSpPr>
          <p:spPr>
            <a:xfrm>
              <a:off x="8426541" y="3408072"/>
              <a:ext cx="1645276" cy="1645276"/>
            </a:xfrm>
            <a:prstGeom prst="ellipse">
              <a:avLst/>
            </a:prstGeom>
            <a:solidFill>
              <a:schemeClr val="accent6"/>
            </a:solidFill>
            <a:ln w="152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3" name="Picture 2" descr="Icône Linéaire De Flèche Tordue Direction Pointe De Flèche Flèche Indiquant  Vers La Droite Pointeur Indicateur Ensuite En Avant Illustration Mince De  Ligne Symbole De Contour Dessin De Contour Isolé De Vecteur">
              <a:extLst>
                <a:ext uri="{FF2B5EF4-FFF2-40B4-BE49-F238E27FC236}">
                  <a16:creationId xmlns:a16="http://schemas.microsoft.com/office/drawing/2014/main" id="{058C6565-5632-A7E4-2610-77C7A38A8A8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701" t="7868" r="6867" b="28525"/>
            <a:stretch/>
          </p:blipFill>
          <p:spPr bwMode="auto">
            <a:xfrm>
              <a:off x="5334208" y="3426920"/>
              <a:ext cx="1380709" cy="1004466"/>
            </a:xfrm>
            <a:prstGeom prst="rect">
              <a:avLst/>
            </a:prstGeom>
            <a:noFill/>
            <a:extLst>
              <a:ext uri="{909E8E84-426E-40DD-AFC4-6F175D3DCCD1}">
                <a14:hiddenFill xmlns:a14="http://schemas.microsoft.com/office/drawing/2010/main">
                  <a:solidFill>
                    <a:srgbClr val="FFFFFF"/>
                  </a:solidFill>
                </a14:hiddenFill>
              </a:ext>
            </a:extLst>
          </p:spPr>
        </p:pic>
        <p:grpSp>
          <p:nvGrpSpPr>
            <p:cNvPr id="27" name="Groupe 26">
              <a:extLst>
                <a:ext uri="{FF2B5EF4-FFF2-40B4-BE49-F238E27FC236}">
                  <a16:creationId xmlns:a16="http://schemas.microsoft.com/office/drawing/2014/main" id="{F9100AF7-2D39-27E0-B0F2-389B3390032F}"/>
                </a:ext>
              </a:extLst>
            </p:cNvPr>
            <p:cNvGrpSpPr/>
            <p:nvPr/>
          </p:nvGrpSpPr>
          <p:grpSpPr>
            <a:xfrm>
              <a:off x="7940926" y="3808959"/>
              <a:ext cx="2627242" cy="840163"/>
              <a:chOff x="7987420" y="3762465"/>
              <a:chExt cx="2627242" cy="840163"/>
            </a:xfrm>
          </p:grpSpPr>
          <p:cxnSp>
            <p:nvCxnSpPr>
              <p:cNvPr id="25" name="Connecteur droit avec flèche 24">
                <a:extLst>
                  <a:ext uri="{FF2B5EF4-FFF2-40B4-BE49-F238E27FC236}">
                    <a16:creationId xmlns:a16="http://schemas.microsoft.com/office/drawing/2014/main" id="{2F720B17-148F-C5B5-4158-94F6959ADA02}"/>
                  </a:ext>
                </a:extLst>
              </p:cNvPr>
              <p:cNvCxnSpPr/>
              <p:nvPr/>
            </p:nvCxnSpPr>
            <p:spPr>
              <a:xfrm rot="17478613" flipH="1">
                <a:off x="10328094" y="4316060"/>
                <a:ext cx="13642" cy="559494"/>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Connecteur droit avec flèche 25">
                <a:extLst>
                  <a:ext uri="{FF2B5EF4-FFF2-40B4-BE49-F238E27FC236}">
                    <a16:creationId xmlns:a16="http://schemas.microsoft.com/office/drawing/2014/main" id="{F7E4A745-C422-7751-F8E8-059A9ECBF7AB}"/>
                  </a:ext>
                </a:extLst>
              </p:cNvPr>
              <p:cNvCxnSpPr>
                <a:cxnSpLocks/>
              </p:cNvCxnSpPr>
              <p:nvPr/>
            </p:nvCxnSpPr>
            <p:spPr>
              <a:xfrm rot="17478613" flipH="1" flipV="1">
                <a:off x="8260346" y="3489539"/>
                <a:ext cx="13642" cy="559494"/>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8" name="Groupe 27">
              <a:extLst>
                <a:ext uri="{FF2B5EF4-FFF2-40B4-BE49-F238E27FC236}">
                  <a16:creationId xmlns:a16="http://schemas.microsoft.com/office/drawing/2014/main" id="{388387A5-25D2-8ADD-DFF1-ECBDB25CF1EA}"/>
                </a:ext>
              </a:extLst>
            </p:cNvPr>
            <p:cNvGrpSpPr/>
            <p:nvPr/>
          </p:nvGrpSpPr>
          <p:grpSpPr>
            <a:xfrm rot="19322485">
              <a:off x="7938072" y="3810629"/>
              <a:ext cx="2627242" cy="840163"/>
              <a:chOff x="7987420" y="3762465"/>
              <a:chExt cx="2627242" cy="840163"/>
            </a:xfrm>
          </p:grpSpPr>
          <p:cxnSp>
            <p:nvCxnSpPr>
              <p:cNvPr id="29" name="Connecteur droit avec flèche 28">
                <a:extLst>
                  <a:ext uri="{FF2B5EF4-FFF2-40B4-BE49-F238E27FC236}">
                    <a16:creationId xmlns:a16="http://schemas.microsoft.com/office/drawing/2014/main" id="{9C144997-935B-03D0-60A8-2188DED7F600}"/>
                  </a:ext>
                </a:extLst>
              </p:cNvPr>
              <p:cNvCxnSpPr/>
              <p:nvPr/>
            </p:nvCxnSpPr>
            <p:spPr>
              <a:xfrm rot="17478613" flipH="1">
                <a:off x="10328094" y="4316060"/>
                <a:ext cx="13642" cy="559494"/>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Connecteur droit avec flèche 29">
                <a:extLst>
                  <a:ext uri="{FF2B5EF4-FFF2-40B4-BE49-F238E27FC236}">
                    <a16:creationId xmlns:a16="http://schemas.microsoft.com/office/drawing/2014/main" id="{8EDB7AB8-70C0-8516-23AB-0ADF585D5B3D}"/>
                  </a:ext>
                </a:extLst>
              </p:cNvPr>
              <p:cNvCxnSpPr>
                <a:cxnSpLocks/>
              </p:cNvCxnSpPr>
              <p:nvPr/>
            </p:nvCxnSpPr>
            <p:spPr>
              <a:xfrm rot="17478613" flipH="1" flipV="1">
                <a:off x="8260346" y="3489539"/>
                <a:ext cx="13642" cy="559494"/>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1" name="Groupe 30">
              <a:extLst>
                <a:ext uri="{FF2B5EF4-FFF2-40B4-BE49-F238E27FC236}">
                  <a16:creationId xmlns:a16="http://schemas.microsoft.com/office/drawing/2014/main" id="{4FA19DD0-B2D6-F727-0879-E41D50275247}"/>
                </a:ext>
              </a:extLst>
            </p:cNvPr>
            <p:cNvGrpSpPr/>
            <p:nvPr/>
          </p:nvGrpSpPr>
          <p:grpSpPr>
            <a:xfrm rot="16527427">
              <a:off x="7882587" y="3810628"/>
              <a:ext cx="2627242" cy="840163"/>
              <a:chOff x="7987420" y="3762465"/>
              <a:chExt cx="2627242" cy="840163"/>
            </a:xfrm>
          </p:grpSpPr>
          <p:cxnSp>
            <p:nvCxnSpPr>
              <p:cNvPr id="32" name="Connecteur droit avec flèche 31">
                <a:extLst>
                  <a:ext uri="{FF2B5EF4-FFF2-40B4-BE49-F238E27FC236}">
                    <a16:creationId xmlns:a16="http://schemas.microsoft.com/office/drawing/2014/main" id="{AC54EBC2-2BD6-2F6E-AB2F-F3BEF7896B46}"/>
                  </a:ext>
                </a:extLst>
              </p:cNvPr>
              <p:cNvCxnSpPr/>
              <p:nvPr/>
            </p:nvCxnSpPr>
            <p:spPr>
              <a:xfrm rot="17478613" flipH="1">
                <a:off x="10328094" y="4316060"/>
                <a:ext cx="13642" cy="559494"/>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Connecteur droit avec flèche 32">
                <a:extLst>
                  <a:ext uri="{FF2B5EF4-FFF2-40B4-BE49-F238E27FC236}">
                    <a16:creationId xmlns:a16="http://schemas.microsoft.com/office/drawing/2014/main" id="{BAF0D3C2-2627-E9CE-8584-E1FDBD95988B}"/>
                  </a:ext>
                </a:extLst>
              </p:cNvPr>
              <p:cNvCxnSpPr>
                <a:cxnSpLocks/>
              </p:cNvCxnSpPr>
              <p:nvPr/>
            </p:nvCxnSpPr>
            <p:spPr>
              <a:xfrm rot="17478613" flipH="1" flipV="1">
                <a:off x="8260346" y="3489539"/>
                <a:ext cx="13642" cy="559494"/>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4" name="Groupe 33">
              <a:extLst>
                <a:ext uri="{FF2B5EF4-FFF2-40B4-BE49-F238E27FC236}">
                  <a16:creationId xmlns:a16="http://schemas.microsoft.com/office/drawing/2014/main" id="{307990EA-4437-DCEE-CEC0-5FA76DDC7FE6}"/>
                </a:ext>
              </a:extLst>
            </p:cNvPr>
            <p:cNvGrpSpPr/>
            <p:nvPr/>
          </p:nvGrpSpPr>
          <p:grpSpPr>
            <a:xfrm rot="13504683">
              <a:off x="7936353" y="3794671"/>
              <a:ext cx="2627242" cy="840163"/>
              <a:chOff x="7987420" y="3762465"/>
              <a:chExt cx="2627242" cy="840163"/>
            </a:xfrm>
          </p:grpSpPr>
          <p:cxnSp>
            <p:nvCxnSpPr>
              <p:cNvPr id="35" name="Connecteur droit avec flèche 34">
                <a:extLst>
                  <a:ext uri="{FF2B5EF4-FFF2-40B4-BE49-F238E27FC236}">
                    <a16:creationId xmlns:a16="http://schemas.microsoft.com/office/drawing/2014/main" id="{3E2FB255-7E92-071E-54A3-56CC088ED3AB}"/>
                  </a:ext>
                </a:extLst>
              </p:cNvPr>
              <p:cNvCxnSpPr/>
              <p:nvPr/>
            </p:nvCxnSpPr>
            <p:spPr>
              <a:xfrm rot="17478613" flipH="1">
                <a:off x="10328094" y="4316060"/>
                <a:ext cx="13642" cy="559494"/>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Connecteur droit avec flèche 35">
                <a:extLst>
                  <a:ext uri="{FF2B5EF4-FFF2-40B4-BE49-F238E27FC236}">
                    <a16:creationId xmlns:a16="http://schemas.microsoft.com/office/drawing/2014/main" id="{449FEB9A-CC50-C708-2533-5A9C4C612B29}"/>
                  </a:ext>
                </a:extLst>
              </p:cNvPr>
              <p:cNvCxnSpPr>
                <a:cxnSpLocks/>
              </p:cNvCxnSpPr>
              <p:nvPr/>
            </p:nvCxnSpPr>
            <p:spPr>
              <a:xfrm rot="17478613" flipH="1" flipV="1">
                <a:off x="8260346" y="3489539"/>
                <a:ext cx="13642" cy="559494"/>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sp>
          <p:nvSpPr>
            <p:cNvPr id="39" name="ZoneTexte 38">
              <a:extLst>
                <a:ext uri="{FF2B5EF4-FFF2-40B4-BE49-F238E27FC236}">
                  <a16:creationId xmlns:a16="http://schemas.microsoft.com/office/drawing/2014/main" id="{7C9D966D-033E-D70F-56D0-0A586BBFA471}"/>
                </a:ext>
              </a:extLst>
            </p:cNvPr>
            <p:cNvSpPr txBox="1"/>
            <p:nvPr/>
          </p:nvSpPr>
          <p:spPr>
            <a:xfrm>
              <a:off x="6825519" y="5763908"/>
              <a:ext cx="5142753" cy="830997"/>
            </a:xfrm>
            <a:prstGeom prst="rect">
              <a:avLst/>
            </a:prstGeom>
            <a:noFill/>
          </p:spPr>
          <p:txBody>
            <a:bodyPr wrap="none" rtlCol="0">
              <a:spAutoFit/>
            </a:bodyPr>
            <a:lstStyle/>
            <a:p>
              <a:pPr algn="ctr"/>
              <a:r>
                <a:rPr lang="fr-FR" sz="2400" dirty="0">
                  <a:latin typeface="Calibri" panose="020F0502020204030204" pitchFamily="34" charset="0"/>
                  <a:cs typeface="Calibri" panose="020F0502020204030204" pitchFamily="34" charset="0"/>
                </a:rPr>
                <a:t>La robustesse de l’organisation </a:t>
              </a:r>
            </a:p>
            <a:p>
              <a:pPr algn="ctr"/>
              <a:r>
                <a:rPr lang="fr-FR" sz="2400" dirty="0">
                  <a:latin typeface="Calibri" panose="020F0502020204030204" pitchFamily="34" charset="0"/>
                  <a:cs typeface="Calibri" panose="020F0502020204030204" pitchFamily="34" charset="0"/>
                </a:rPr>
                <a:t>au service de la robustesse du territoire</a:t>
              </a:r>
            </a:p>
          </p:txBody>
        </p:sp>
      </p:grpSp>
    </p:spTree>
    <p:extLst>
      <p:ext uri="{BB962C8B-B14F-4D97-AF65-F5344CB8AC3E}">
        <p14:creationId xmlns:p14="http://schemas.microsoft.com/office/powerpoint/2010/main" val="3157387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53198D6-BA22-D623-0951-69510DC903E8}"/>
              </a:ext>
            </a:extLst>
          </p:cNvPr>
          <p:cNvSpPr/>
          <p:nvPr/>
        </p:nvSpPr>
        <p:spPr>
          <a:xfrm>
            <a:off x="535259" y="4059044"/>
            <a:ext cx="4884234" cy="992458"/>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dirty="0">
                <a:solidFill>
                  <a:schemeClr val="bg1"/>
                </a:solidFill>
                <a:latin typeface="Calibri" panose="020F0502020204030204" pitchFamily="34" charset="0"/>
                <a:cs typeface="Calibri" panose="020F0502020204030204" pitchFamily="34" charset="0"/>
              </a:rPr>
              <a:t>Economie</a:t>
            </a:r>
          </a:p>
        </p:txBody>
      </p:sp>
      <p:sp>
        <p:nvSpPr>
          <p:cNvPr id="5" name="Rectangle 4">
            <a:extLst>
              <a:ext uri="{FF2B5EF4-FFF2-40B4-BE49-F238E27FC236}">
                <a16:creationId xmlns:a16="http://schemas.microsoft.com/office/drawing/2014/main" id="{C70A176B-5756-ECF3-323A-1B3212EC5C17}"/>
              </a:ext>
            </a:extLst>
          </p:cNvPr>
          <p:cNvSpPr/>
          <p:nvPr/>
        </p:nvSpPr>
        <p:spPr>
          <a:xfrm>
            <a:off x="1137425" y="3066586"/>
            <a:ext cx="3679902" cy="992458"/>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dirty="0">
                <a:solidFill>
                  <a:schemeClr val="bg1"/>
                </a:solidFill>
                <a:latin typeface="Calibri" panose="020F0502020204030204" pitchFamily="34" charset="0"/>
                <a:cs typeface="Calibri" panose="020F0502020204030204" pitchFamily="34" charset="0"/>
              </a:rPr>
              <a:t>Social</a:t>
            </a:r>
          </a:p>
        </p:txBody>
      </p:sp>
      <p:sp>
        <p:nvSpPr>
          <p:cNvPr id="6" name="Rectangle 5">
            <a:extLst>
              <a:ext uri="{FF2B5EF4-FFF2-40B4-BE49-F238E27FC236}">
                <a16:creationId xmlns:a16="http://schemas.microsoft.com/office/drawing/2014/main" id="{2E8F6887-8BB3-7A64-0BFB-4F2E788A58E2}"/>
              </a:ext>
            </a:extLst>
          </p:cNvPr>
          <p:cNvSpPr/>
          <p:nvPr/>
        </p:nvSpPr>
        <p:spPr>
          <a:xfrm>
            <a:off x="1728440" y="2074128"/>
            <a:ext cx="2497873" cy="992458"/>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dirty="0">
                <a:solidFill>
                  <a:schemeClr val="bg1"/>
                </a:solidFill>
                <a:latin typeface="Calibri" panose="020F0502020204030204" pitchFamily="34" charset="0"/>
                <a:cs typeface="Calibri" panose="020F0502020204030204" pitchFamily="34" charset="0"/>
              </a:rPr>
              <a:t>Environnement</a:t>
            </a:r>
          </a:p>
        </p:txBody>
      </p:sp>
      <p:sp>
        <p:nvSpPr>
          <p:cNvPr id="7" name="Forme libre 6">
            <a:extLst>
              <a:ext uri="{FF2B5EF4-FFF2-40B4-BE49-F238E27FC236}">
                <a16:creationId xmlns:a16="http://schemas.microsoft.com/office/drawing/2014/main" id="{838EC816-B66B-81CE-36F2-25F84A887C1F}"/>
              </a:ext>
            </a:extLst>
          </p:cNvPr>
          <p:cNvSpPr/>
          <p:nvPr/>
        </p:nvSpPr>
        <p:spPr>
          <a:xfrm>
            <a:off x="4664928" y="3613182"/>
            <a:ext cx="542693" cy="546596"/>
          </a:xfrm>
          <a:custGeom>
            <a:avLst/>
            <a:gdLst>
              <a:gd name="connsiteX0" fmla="*/ 535259 w 542693"/>
              <a:gd name="connsiteY0" fmla="*/ 546596 h 546596"/>
              <a:gd name="connsiteX1" fmla="*/ 468352 w 542693"/>
              <a:gd name="connsiteY1" fmla="*/ 89396 h 546596"/>
              <a:gd name="connsiteX2" fmla="*/ 0 w 542693"/>
              <a:gd name="connsiteY2" fmla="*/ 186 h 546596"/>
            </a:gdLst>
            <a:ahLst/>
            <a:cxnLst>
              <a:cxn ang="0">
                <a:pos x="connsiteX0" y="connsiteY0"/>
              </a:cxn>
              <a:cxn ang="0">
                <a:pos x="connsiteX1" y="connsiteY1"/>
              </a:cxn>
              <a:cxn ang="0">
                <a:pos x="connsiteX2" y="connsiteY2"/>
              </a:cxn>
            </a:cxnLst>
            <a:rect l="l" t="t" r="r" b="b"/>
            <a:pathLst>
              <a:path w="542693" h="546596">
                <a:moveTo>
                  <a:pt x="535259" y="546596"/>
                </a:moveTo>
                <a:cubicBezTo>
                  <a:pt x="546410" y="363530"/>
                  <a:pt x="557562" y="180464"/>
                  <a:pt x="468352" y="89396"/>
                </a:cubicBezTo>
                <a:cubicBezTo>
                  <a:pt x="379142" y="-1672"/>
                  <a:pt x="189571" y="-743"/>
                  <a:pt x="0" y="186"/>
                </a:cubicBezTo>
              </a:path>
            </a:pathLst>
          </a:custGeom>
          <a:noFill/>
          <a:ln w="38100">
            <a:prstDash val="sysDot"/>
            <a:headEnd type="none" w="med" len="med"/>
            <a:tailEnd type="arrow"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400">
              <a:solidFill>
                <a:schemeClr val="bg1"/>
              </a:solidFill>
              <a:latin typeface="Calibri" panose="020F0502020204030204" pitchFamily="34" charset="0"/>
              <a:cs typeface="Calibri" panose="020F0502020204030204" pitchFamily="34" charset="0"/>
            </a:endParaRPr>
          </a:p>
        </p:txBody>
      </p:sp>
      <p:sp>
        <p:nvSpPr>
          <p:cNvPr id="8" name="Forme libre 7">
            <a:extLst>
              <a:ext uri="{FF2B5EF4-FFF2-40B4-BE49-F238E27FC236}">
                <a16:creationId xmlns:a16="http://schemas.microsoft.com/office/drawing/2014/main" id="{0B5AE47B-D403-3EE2-1780-053CBB633508}"/>
              </a:ext>
            </a:extLst>
          </p:cNvPr>
          <p:cNvSpPr/>
          <p:nvPr/>
        </p:nvSpPr>
        <p:spPr>
          <a:xfrm>
            <a:off x="4122235" y="2597862"/>
            <a:ext cx="542693" cy="546596"/>
          </a:xfrm>
          <a:custGeom>
            <a:avLst/>
            <a:gdLst>
              <a:gd name="connsiteX0" fmla="*/ 535259 w 542693"/>
              <a:gd name="connsiteY0" fmla="*/ 546596 h 546596"/>
              <a:gd name="connsiteX1" fmla="*/ 468352 w 542693"/>
              <a:gd name="connsiteY1" fmla="*/ 89396 h 546596"/>
              <a:gd name="connsiteX2" fmla="*/ 0 w 542693"/>
              <a:gd name="connsiteY2" fmla="*/ 186 h 546596"/>
            </a:gdLst>
            <a:ahLst/>
            <a:cxnLst>
              <a:cxn ang="0">
                <a:pos x="connsiteX0" y="connsiteY0"/>
              </a:cxn>
              <a:cxn ang="0">
                <a:pos x="connsiteX1" y="connsiteY1"/>
              </a:cxn>
              <a:cxn ang="0">
                <a:pos x="connsiteX2" y="connsiteY2"/>
              </a:cxn>
            </a:cxnLst>
            <a:rect l="l" t="t" r="r" b="b"/>
            <a:pathLst>
              <a:path w="542693" h="546596">
                <a:moveTo>
                  <a:pt x="535259" y="546596"/>
                </a:moveTo>
                <a:cubicBezTo>
                  <a:pt x="546410" y="363530"/>
                  <a:pt x="557562" y="180464"/>
                  <a:pt x="468352" y="89396"/>
                </a:cubicBezTo>
                <a:cubicBezTo>
                  <a:pt x="379142" y="-1672"/>
                  <a:pt x="189571" y="-743"/>
                  <a:pt x="0" y="186"/>
                </a:cubicBezTo>
              </a:path>
            </a:pathLst>
          </a:custGeom>
          <a:noFill/>
          <a:ln w="38100">
            <a:prstDash val="sysDot"/>
            <a:headEnd type="none" w="med" len="med"/>
            <a:tailEnd type="arrow"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400">
              <a:solidFill>
                <a:schemeClr val="bg1"/>
              </a:solidFill>
              <a:latin typeface="Calibri" panose="020F0502020204030204" pitchFamily="34" charset="0"/>
              <a:cs typeface="Calibri" panose="020F0502020204030204" pitchFamily="34" charset="0"/>
            </a:endParaRPr>
          </a:p>
        </p:txBody>
      </p:sp>
      <p:sp>
        <p:nvSpPr>
          <p:cNvPr id="9" name="ZoneTexte 8">
            <a:extLst>
              <a:ext uri="{FF2B5EF4-FFF2-40B4-BE49-F238E27FC236}">
                <a16:creationId xmlns:a16="http://schemas.microsoft.com/office/drawing/2014/main" id="{2070CDEC-A42F-D8FC-9CBD-063A8788CF76}"/>
              </a:ext>
            </a:extLst>
          </p:cNvPr>
          <p:cNvSpPr txBox="1"/>
          <p:nvPr/>
        </p:nvSpPr>
        <p:spPr>
          <a:xfrm>
            <a:off x="774653" y="5386039"/>
            <a:ext cx="4345870" cy="1077218"/>
          </a:xfrm>
          <a:prstGeom prst="rect">
            <a:avLst/>
          </a:prstGeom>
          <a:noFill/>
        </p:spPr>
        <p:txBody>
          <a:bodyPr wrap="none" rtlCol="0">
            <a:spAutoFit/>
          </a:bodyPr>
          <a:lstStyle/>
          <a:p>
            <a:pPr algn="ctr"/>
            <a:r>
              <a:rPr lang="fr-FR" sz="3200" dirty="0">
                <a:latin typeface="Calibri" panose="020F0502020204030204" pitchFamily="34" charset="0"/>
                <a:cs typeface="Calibri" panose="020F0502020204030204" pitchFamily="34" charset="0"/>
              </a:rPr>
              <a:t>L’impact de nos activités </a:t>
            </a:r>
          </a:p>
          <a:p>
            <a:pPr algn="ctr"/>
            <a:r>
              <a:rPr lang="fr-FR" sz="3200" dirty="0">
                <a:latin typeface="Calibri" panose="020F0502020204030204" pitchFamily="34" charset="0"/>
                <a:cs typeface="Calibri" panose="020F0502020204030204" pitchFamily="34" charset="0"/>
              </a:rPr>
              <a:t>sur l’environnement</a:t>
            </a:r>
          </a:p>
        </p:txBody>
      </p:sp>
      <p:sp>
        <p:nvSpPr>
          <p:cNvPr id="2" name="ZoneTexte 1">
            <a:extLst>
              <a:ext uri="{FF2B5EF4-FFF2-40B4-BE49-F238E27FC236}">
                <a16:creationId xmlns:a16="http://schemas.microsoft.com/office/drawing/2014/main" id="{D57EDA97-0886-7AE3-D7D3-9452AC5D7539}"/>
              </a:ext>
            </a:extLst>
          </p:cNvPr>
          <p:cNvSpPr txBox="1"/>
          <p:nvPr/>
        </p:nvSpPr>
        <p:spPr>
          <a:xfrm>
            <a:off x="4148256" y="390101"/>
            <a:ext cx="3921266" cy="769441"/>
          </a:xfrm>
          <a:prstGeom prst="rect">
            <a:avLst/>
          </a:prstGeom>
          <a:noFill/>
        </p:spPr>
        <p:txBody>
          <a:bodyPr wrap="none" rtlCol="0">
            <a:spAutoFit/>
          </a:bodyPr>
          <a:lstStyle/>
          <a:p>
            <a:r>
              <a:rPr lang="fr-FR" sz="4400" dirty="0">
                <a:latin typeface="Calibri" panose="020F0502020204030204" pitchFamily="34" charset="0"/>
                <a:cs typeface="Calibri" panose="020F0502020204030204" pitchFamily="34" charset="0"/>
              </a:rPr>
              <a:t>Santé commune</a:t>
            </a:r>
          </a:p>
        </p:txBody>
      </p:sp>
    </p:spTree>
    <p:extLst>
      <p:ext uri="{BB962C8B-B14F-4D97-AF65-F5344CB8AC3E}">
        <p14:creationId xmlns:p14="http://schemas.microsoft.com/office/powerpoint/2010/main" val="42071113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ZoneTexte 16">
            <a:extLst>
              <a:ext uri="{FF2B5EF4-FFF2-40B4-BE49-F238E27FC236}">
                <a16:creationId xmlns:a16="http://schemas.microsoft.com/office/drawing/2014/main" id="{F8825128-B76B-EC62-654B-4CA4B00A1EEA}"/>
              </a:ext>
            </a:extLst>
          </p:cNvPr>
          <p:cNvSpPr txBox="1"/>
          <p:nvPr/>
        </p:nvSpPr>
        <p:spPr>
          <a:xfrm>
            <a:off x="774653" y="5386039"/>
            <a:ext cx="4345870" cy="1077218"/>
          </a:xfrm>
          <a:prstGeom prst="rect">
            <a:avLst/>
          </a:prstGeom>
          <a:noFill/>
        </p:spPr>
        <p:txBody>
          <a:bodyPr wrap="none" rtlCol="0">
            <a:spAutoFit/>
          </a:bodyPr>
          <a:lstStyle/>
          <a:p>
            <a:pPr algn="ctr"/>
            <a:r>
              <a:rPr lang="fr-FR" sz="3200" dirty="0">
                <a:latin typeface="Calibri" panose="020F0502020204030204" pitchFamily="34" charset="0"/>
                <a:cs typeface="Calibri" panose="020F0502020204030204" pitchFamily="34" charset="0"/>
              </a:rPr>
              <a:t>L’impact de nos activités </a:t>
            </a:r>
          </a:p>
          <a:p>
            <a:pPr algn="ctr"/>
            <a:r>
              <a:rPr lang="fr-FR" sz="3200" dirty="0">
                <a:latin typeface="Calibri" panose="020F0502020204030204" pitchFamily="34" charset="0"/>
                <a:cs typeface="Calibri" panose="020F0502020204030204" pitchFamily="34" charset="0"/>
              </a:rPr>
              <a:t>sur l’environnement</a:t>
            </a:r>
          </a:p>
        </p:txBody>
      </p:sp>
      <p:sp>
        <p:nvSpPr>
          <p:cNvPr id="4" name="Rectangle 3">
            <a:extLst>
              <a:ext uri="{FF2B5EF4-FFF2-40B4-BE49-F238E27FC236}">
                <a16:creationId xmlns:a16="http://schemas.microsoft.com/office/drawing/2014/main" id="{453198D6-BA22-D623-0951-69510DC903E8}"/>
              </a:ext>
            </a:extLst>
          </p:cNvPr>
          <p:cNvSpPr/>
          <p:nvPr/>
        </p:nvSpPr>
        <p:spPr>
          <a:xfrm>
            <a:off x="535259" y="4059044"/>
            <a:ext cx="4884234" cy="992458"/>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dirty="0">
                <a:solidFill>
                  <a:schemeClr val="bg1"/>
                </a:solidFill>
                <a:latin typeface="Calibri" panose="020F0502020204030204" pitchFamily="34" charset="0"/>
                <a:cs typeface="Calibri" panose="020F0502020204030204" pitchFamily="34" charset="0"/>
              </a:rPr>
              <a:t>Economie</a:t>
            </a:r>
          </a:p>
        </p:txBody>
      </p:sp>
      <p:sp>
        <p:nvSpPr>
          <p:cNvPr id="5" name="Rectangle 4">
            <a:extLst>
              <a:ext uri="{FF2B5EF4-FFF2-40B4-BE49-F238E27FC236}">
                <a16:creationId xmlns:a16="http://schemas.microsoft.com/office/drawing/2014/main" id="{C70A176B-5756-ECF3-323A-1B3212EC5C17}"/>
              </a:ext>
            </a:extLst>
          </p:cNvPr>
          <p:cNvSpPr/>
          <p:nvPr/>
        </p:nvSpPr>
        <p:spPr>
          <a:xfrm>
            <a:off x="1137425" y="3066586"/>
            <a:ext cx="3679902" cy="992458"/>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dirty="0">
                <a:solidFill>
                  <a:schemeClr val="bg1"/>
                </a:solidFill>
                <a:latin typeface="Calibri" panose="020F0502020204030204" pitchFamily="34" charset="0"/>
                <a:cs typeface="Calibri" panose="020F0502020204030204" pitchFamily="34" charset="0"/>
              </a:rPr>
              <a:t>Social</a:t>
            </a:r>
          </a:p>
        </p:txBody>
      </p:sp>
      <p:sp>
        <p:nvSpPr>
          <p:cNvPr id="6" name="Rectangle 5">
            <a:extLst>
              <a:ext uri="{FF2B5EF4-FFF2-40B4-BE49-F238E27FC236}">
                <a16:creationId xmlns:a16="http://schemas.microsoft.com/office/drawing/2014/main" id="{2E8F6887-8BB3-7A64-0BFB-4F2E788A58E2}"/>
              </a:ext>
            </a:extLst>
          </p:cNvPr>
          <p:cNvSpPr/>
          <p:nvPr/>
        </p:nvSpPr>
        <p:spPr>
          <a:xfrm>
            <a:off x="1728440" y="2074128"/>
            <a:ext cx="2497873" cy="992458"/>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dirty="0">
                <a:solidFill>
                  <a:schemeClr val="bg1"/>
                </a:solidFill>
                <a:latin typeface="Calibri" panose="020F0502020204030204" pitchFamily="34" charset="0"/>
                <a:cs typeface="Calibri" panose="020F0502020204030204" pitchFamily="34" charset="0"/>
              </a:rPr>
              <a:t>Environnement</a:t>
            </a:r>
          </a:p>
        </p:txBody>
      </p:sp>
      <p:sp>
        <p:nvSpPr>
          <p:cNvPr id="7" name="Forme libre 6">
            <a:extLst>
              <a:ext uri="{FF2B5EF4-FFF2-40B4-BE49-F238E27FC236}">
                <a16:creationId xmlns:a16="http://schemas.microsoft.com/office/drawing/2014/main" id="{838EC816-B66B-81CE-36F2-25F84A887C1F}"/>
              </a:ext>
            </a:extLst>
          </p:cNvPr>
          <p:cNvSpPr/>
          <p:nvPr/>
        </p:nvSpPr>
        <p:spPr>
          <a:xfrm>
            <a:off x="4664928" y="3613182"/>
            <a:ext cx="542693" cy="546596"/>
          </a:xfrm>
          <a:custGeom>
            <a:avLst/>
            <a:gdLst>
              <a:gd name="connsiteX0" fmla="*/ 535259 w 542693"/>
              <a:gd name="connsiteY0" fmla="*/ 546596 h 546596"/>
              <a:gd name="connsiteX1" fmla="*/ 468352 w 542693"/>
              <a:gd name="connsiteY1" fmla="*/ 89396 h 546596"/>
              <a:gd name="connsiteX2" fmla="*/ 0 w 542693"/>
              <a:gd name="connsiteY2" fmla="*/ 186 h 546596"/>
            </a:gdLst>
            <a:ahLst/>
            <a:cxnLst>
              <a:cxn ang="0">
                <a:pos x="connsiteX0" y="connsiteY0"/>
              </a:cxn>
              <a:cxn ang="0">
                <a:pos x="connsiteX1" y="connsiteY1"/>
              </a:cxn>
              <a:cxn ang="0">
                <a:pos x="connsiteX2" y="connsiteY2"/>
              </a:cxn>
            </a:cxnLst>
            <a:rect l="l" t="t" r="r" b="b"/>
            <a:pathLst>
              <a:path w="542693" h="546596">
                <a:moveTo>
                  <a:pt x="535259" y="546596"/>
                </a:moveTo>
                <a:cubicBezTo>
                  <a:pt x="546410" y="363530"/>
                  <a:pt x="557562" y="180464"/>
                  <a:pt x="468352" y="89396"/>
                </a:cubicBezTo>
                <a:cubicBezTo>
                  <a:pt x="379142" y="-1672"/>
                  <a:pt x="189571" y="-743"/>
                  <a:pt x="0" y="186"/>
                </a:cubicBezTo>
              </a:path>
            </a:pathLst>
          </a:custGeom>
          <a:noFill/>
          <a:ln w="38100">
            <a:prstDash val="sysDot"/>
            <a:headEnd type="none" w="med" len="med"/>
            <a:tailEnd type="arrow"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400">
              <a:solidFill>
                <a:schemeClr val="bg1"/>
              </a:solidFill>
              <a:latin typeface="Calibri" panose="020F0502020204030204" pitchFamily="34" charset="0"/>
              <a:cs typeface="Calibri" panose="020F0502020204030204" pitchFamily="34" charset="0"/>
            </a:endParaRPr>
          </a:p>
        </p:txBody>
      </p:sp>
      <p:sp>
        <p:nvSpPr>
          <p:cNvPr id="8" name="Forme libre 7">
            <a:extLst>
              <a:ext uri="{FF2B5EF4-FFF2-40B4-BE49-F238E27FC236}">
                <a16:creationId xmlns:a16="http://schemas.microsoft.com/office/drawing/2014/main" id="{0B5AE47B-D403-3EE2-1780-053CBB633508}"/>
              </a:ext>
            </a:extLst>
          </p:cNvPr>
          <p:cNvSpPr/>
          <p:nvPr/>
        </p:nvSpPr>
        <p:spPr>
          <a:xfrm>
            <a:off x="4122235" y="2597862"/>
            <a:ext cx="542693" cy="546596"/>
          </a:xfrm>
          <a:custGeom>
            <a:avLst/>
            <a:gdLst>
              <a:gd name="connsiteX0" fmla="*/ 535259 w 542693"/>
              <a:gd name="connsiteY0" fmla="*/ 546596 h 546596"/>
              <a:gd name="connsiteX1" fmla="*/ 468352 w 542693"/>
              <a:gd name="connsiteY1" fmla="*/ 89396 h 546596"/>
              <a:gd name="connsiteX2" fmla="*/ 0 w 542693"/>
              <a:gd name="connsiteY2" fmla="*/ 186 h 546596"/>
            </a:gdLst>
            <a:ahLst/>
            <a:cxnLst>
              <a:cxn ang="0">
                <a:pos x="connsiteX0" y="connsiteY0"/>
              </a:cxn>
              <a:cxn ang="0">
                <a:pos x="connsiteX1" y="connsiteY1"/>
              </a:cxn>
              <a:cxn ang="0">
                <a:pos x="connsiteX2" y="connsiteY2"/>
              </a:cxn>
            </a:cxnLst>
            <a:rect l="l" t="t" r="r" b="b"/>
            <a:pathLst>
              <a:path w="542693" h="546596">
                <a:moveTo>
                  <a:pt x="535259" y="546596"/>
                </a:moveTo>
                <a:cubicBezTo>
                  <a:pt x="546410" y="363530"/>
                  <a:pt x="557562" y="180464"/>
                  <a:pt x="468352" y="89396"/>
                </a:cubicBezTo>
                <a:cubicBezTo>
                  <a:pt x="379142" y="-1672"/>
                  <a:pt x="189571" y="-743"/>
                  <a:pt x="0" y="186"/>
                </a:cubicBezTo>
              </a:path>
            </a:pathLst>
          </a:custGeom>
          <a:noFill/>
          <a:ln w="38100">
            <a:prstDash val="sysDot"/>
            <a:headEnd type="none" w="med" len="med"/>
            <a:tailEnd type="arrow"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400">
              <a:solidFill>
                <a:schemeClr val="bg1"/>
              </a:solidFill>
              <a:latin typeface="Calibri" panose="020F0502020204030204" pitchFamily="34" charset="0"/>
              <a:cs typeface="Calibri" panose="020F0502020204030204" pitchFamily="34" charset="0"/>
            </a:endParaRPr>
          </a:p>
        </p:txBody>
      </p:sp>
      <p:grpSp>
        <p:nvGrpSpPr>
          <p:cNvPr id="3" name="Groupe 2">
            <a:extLst>
              <a:ext uri="{FF2B5EF4-FFF2-40B4-BE49-F238E27FC236}">
                <a16:creationId xmlns:a16="http://schemas.microsoft.com/office/drawing/2014/main" id="{351528B5-071F-E26E-F3CD-01646040A20E}"/>
              </a:ext>
            </a:extLst>
          </p:cNvPr>
          <p:cNvGrpSpPr/>
          <p:nvPr/>
        </p:nvGrpSpPr>
        <p:grpSpPr>
          <a:xfrm>
            <a:off x="6568864" y="2074128"/>
            <a:ext cx="5012591" cy="4389129"/>
            <a:chOff x="6568864" y="2074128"/>
            <a:chExt cx="5012591" cy="4389129"/>
          </a:xfrm>
        </p:grpSpPr>
        <p:sp>
          <p:nvSpPr>
            <p:cNvPr id="10" name="Rectangle 9">
              <a:extLst>
                <a:ext uri="{FF2B5EF4-FFF2-40B4-BE49-F238E27FC236}">
                  <a16:creationId xmlns:a16="http://schemas.microsoft.com/office/drawing/2014/main" id="{41550BAF-5829-C928-A8A0-4F2E50E43E88}"/>
                </a:ext>
              </a:extLst>
            </p:cNvPr>
            <p:cNvSpPr/>
            <p:nvPr/>
          </p:nvSpPr>
          <p:spPr>
            <a:xfrm>
              <a:off x="6648572" y="4059044"/>
              <a:ext cx="4884234" cy="992458"/>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dirty="0">
                  <a:solidFill>
                    <a:schemeClr val="bg1"/>
                  </a:solidFill>
                  <a:latin typeface="Calibri" panose="020F0502020204030204" pitchFamily="34" charset="0"/>
                  <a:cs typeface="Calibri" panose="020F0502020204030204" pitchFamily="34" charset="0"/>
                </a:rPr>
                <a:t>Milieux naturels</a:t>
              </a:r>
            </a:p>
          </p:txBody>
        </p:sp>
        <p:sp>
          <p:nvSpPr>
            <p:cNvPr id="11" name="Rectangle 10">
              <a:extLst>
                <a:ext uri="{FF2B5EF4-FFF2-40B4-BE49-F238E27FC236}">
                  <a16:creationId xmlns:a16="http://schemas.microsoft.com/office/drawing/2014/main" id="{46679BFD-02DD-D131-B702-E4C73921FF27}"/>
                </a:ext>
              </a:extLst>
            </p:cNvPr>
            <p:cNvSpPr/>
            <p:nvPr/>
          </p:nvSpPr>
          <p:spPr>
            <a:xfrm>
              <a:off x="7250738" y="3066586"/>
              <a:ext cx="3679902" cy="992458"/>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dirty="0">
                  <a:solidFill>
                    <a:schemeClr val="bg1"/>
                  </a:solidFill>
                  <a:latin typeface="Calibri" panose="020F0502020204030204" pitchFamily="34" charset="0"/>
                  <a:cs typeface="Calibri" panose="020F0502020204030204" pitchFamily="34" charset="0"/>
                </a:rPr>
                <a:t>Social</a:t>
              </a:r>
            </a:p>
          </p:txBody>
        </p:sp>
        <p:sp>
          <p:nvSpPr>
            <p:cNvPr id="12" name="Rectangle 11">
              <a:extLst>
                <a:ext uri="{FF2B5EF4-FFF2-40B4-BE49-F238E27FC236}">
                  <a16:creationId xmlns:a16="http://schemas.microsoft.com/office/drawing/2014/main" id="{F227E8AD-F3CF-ABB6-40A0-AA8BF71F0CD3}"/>
                </a:ext>
              </a:extLst>
            </p:cNvPr>
            <p:cNvSpPr/>
            <p:nvPr/>
          </p:nvSpPr>
          <p:spPr>
            <a:xfrm>
              <a:off x="7841753" y="2074128"/>
              <a:ext cx="2497873" cy="992458"/>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dirty="0">
                  <a:solidFill>
                    <a:schemeClr val="bg1"/>
                  </a:solidFill>
                  <a:latin typeface="Calibri" panose="020F0502020204030204" pitchFamily="34" charset="0"/>
                  <a:cs typeface="Calibri" panose="020F0502020204030204" pitchFamily="34" charset="0"/>
                </a:rPr>
                <a:t>Economie</a:t>
              </a:r>
            </a:p>
          </p:txBody>
        </p:sp>
        <p:sp>
          <p:nvSpPr>
            <p:cNvPr id="13" name="Forme libre 12">
              <a:extLst>
                <a:ext uri="{FF2B5EF4-FFF2-40B4-BE49-F238E27FC236}">
                  <a16:creationId xmlns:a16="http://schemas.microsoft.com/office/drawing/2014/main" id="{EA52AEE2-36FD-B15D-5E3D-8CE9026066D5}"/>
                </a:ext>
              </a:extLst>
            </p:cNvPr>
            <p:cNvSpPr/>
            <p:nvPr/>
          </p:nvSpPr>
          <p:spPr>
            <a:xfrm>
              <a:off x="10778241" y="3613182"/>
              <a:ext cx="542693" cy="546596"/>
            </a:xfrm>
            <a:custGeom>
              <a:avLst/>
              <a:gdLst>
                <a:gd name="connsiteX0" fmla="*/ 535259 w 542693"/>
                <a:gd name="connsiteY0" fmla="*/ 546596 h 546596"/>
                <a:gd name="connsiteX1" fmla="*/ 468352 w 542693"/>
                <a:gd name="connsiteY1" fmla="*/ 89396 h 546596"/>
                <a:gd name="connsiteX2" fmla="*/ 0 w 542693"/>
                <a:gd name="connsiteY2" fmla="*/ 186 h 546596"/>
              </a:gdLst>
              <a:ahLst/>
              <a:cxnLst>
                <a:cxn ang="0">
                  <a:pos x="connsiteX0" y="connsiteY0"/>
                </a:cxn>
                <a:cxn ang="0">
                  <a:pos x="connsiteX1" y="connsiteY1"/>
                </a:cxn>
                <a:cxn ang="0">
                  <a:pos x="connsiteX2" y="connsiteY2"/>
                </a:cxn>
              </a:cxnLst>
              <a:rect l="l" t="t" r="r" b="b"/>
              <a:pathLst>
                <a:path w="542693" h="546596">
                  <a:moveTo>
                    <a:pt x="535259" y="546596"/>
                  </a:moveTo>
                  <a:cubicBezTo>
                    <a:pt x="546410" y="363530"/>
                    <a:pt x="557562" y="180464"/>
                    <a:pt x="468352" y="89396"/>
                  </a:cubicBezTo>
                  <a:cubicBezTo>
                    <a:pt x="379142" y="-1672"/>
                    <a:pt x="189571" y="-743"/>
                    <a:pt x="0" y="186"/>
                  </a:cubicBezTo>
                </a:path>
              </a:pathLst>
            </a:custGeom>
            <a:noFill/>
            <a:ln w="38100">
              <a:prstDash val="sysDot"/>
              <a:headEnd type="none" w="med" len="med"/>
              <a:tailEnd type="arrow"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400">
                <a:solidFill>
                  <a:schemeClr val="bg1"/>
                </a:solidFill>
                <a:latin typeface="Calibri" panose="020F0502020204030204" pitchFamily="34" charset="0"/>
                <a:cs typeface="Calibri" panose="020F0502020204030204" pitchFamily="34" charset="0"/>
              </a:endParaRPr>
            </a:p>
          </p:txBody>
        </p:sp>
        <p:sp>
          <p:nvSpPr>
            <p:cNvPr id="14" name="Forme libre 13">
              <a:extLst>
                <a:ext uri="{FF2B5EF4-FFF2-40B4-BE49-F238E27FC236}">
                  <a16:creationId xmlns:a16="http://schemas.microsoft.com/office/drawing/2014/main" id="{254558F5-CF80-3131-3C4C-BB4DDE9A6670}"/>
                </a:ext>
              </a:extLst>
            </p:cNvPr>
            <p:cNvSpPr/>
            <p:nvPr/>
          </p:nvSpPr>
          <p:spPr>
            <a:xfrm>
              <a:off x="10235548" y="2597862"/>
              <a:ext cx="542693" cy="546596"/>
            </a:xfrm>
            <a:custGeom>
              <a:avLst/>
              <a:gdLst>
                <a:gd name="connsiteX0" fmla="*/ 535259 w 542693"/>
                <a:gd name="connsiteY0" fmla="*/ 546596 h 546596"/>
                <a:gd name="connsiteX1" fmla="*/ 468352 w 542693"/>
                <a:gd name="connsiteY1" fmla="*/ 89396 h 546596"/>
                <a:gd name="connsiteX2" fmla="*/ 0 w 542693"/>
                <a:gd name="connsiteY2" fmla="*/ 186 h 546596"/>
              </a:gdLst>
              <a:ahLst/>
              <a:cxnLst>
                <a:cxn ang="0">
                  <a:pos x="connsiteX0" y="connsiteY0"/>
                </a:cxn>
                <a:cxn ang="0">
                  <a:pos x="connsiteX1" y="connsiteY1"/>
                </a:cxn>
                <a:cxn ang="0">
                  <a:pos x="connsiteX2" y="connsiteY2"/>
                </a:cxn>
              </a:cxnLst>
              <a:rect l="l" t="t" r="r" b="b"/>
              <a:pathLst>
                <a:path w="542693" h="546596">
                  <a:moveTo>
                    <a:pt x="535259" y="546596"/>
                  </a:moveTo>
                  <a:cubicBezTo>
                    <a:pt x="546410" y="363530"/>
                    <a:pt x="557562" y="180464"/>
                    <a:pt x="468352" y="89396"/>
                  </a:cubicBezTo>
                  <a:cubicBezTo>
                    <a:pt x="379142" y="-1672"/>
                    <a:pt x="189571" y="-743"/>
                    <a:pt x="0" y="186"/>
                  </a:cubicBezTo>
                </a:path>
              </a:pathLst>
            </a:custGeom>
            <a:noFill/>
            <a:ln w="38100">
              <a:prstDash val="sysDot"/>
              <a:headEnd type="none" w="med" len="med"/>
              <a:tailEnd type="arrow"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400">
                <a:solidFill>
                  <a:schemeClr val="bg1"/>
                </a:solidFill>
                <a:latin typeface="Calibri" panose="020F0502020204030204" pitchFamily="34" charset="0"/>
                <a:cs typeface="Calibri" panose="020F0502020204030204" pitchFamily="34" charset="0"/>
              </a:endParaRPr>
            </a:p>
          </p:txBody>
        </p:sp>
        <p:sp>
          <p:nvSpPr>
            <p:cNvPr id="15" name="ZoneTexte 14">
              <a:extLst>
                <a:ext uri="{FF2B5EF4-FFF2-40B4-BE49-F238E27FC236}">
                  <a16:creationId xmlns:a16="http://schemas.microsoft.com/office/drawing/2014/main" id="{65090627-7792-6014-1569-E91BD9CFDB3D}"/>
                </a:ext>
              </a:extLst>
            </p:cNvPr>
            <p:cNvSpPr txBox="1"/>
            <p:nvPr/>
          </p:nvSpPr>
          <p:spPr>
            <a:xfrm>
              <a:off x="6568864" y="5386039"/>
              <a:ext cx="5012591" cy="1077218"/>
            </a:xfrm>
            <a:prstGeom prst="rect">
              <a:avLst/>
            </a:prstGeom>
            <a:noFill/>
          </p:spPr>
          <p:txBody>
            <a:bodyPr wrap="none" rtlCol="0">
              <a:spAutoFit/>
            </a:bodyPr>
            <a:lstStyle/>
            <a:p>
              <a:pPr algn="ctr"/>
              <a:r>
                <a:rPr lang="fr-FR" sz="3200" dirty="0">
                  <a:latin typeface="Calibri" panose="020F0502020204030204" pitchFamily="34" charset="0"/>
                  <a:cs typeface="Calibri" panose="020F0502020204030204" pitchFamily="34" charset="0"/>
                </a:rPr>
                <a:t>L’impact de l’environnement </a:t>
              </a:r>
            </a:p>
            <a:p>
              <a:pPr algn="ctr"/>
              <a:r>
                <a:rPr lang="fr-FR" sz="3200" dirty="0">
                  <a:latin typeface="Calibri" panose="020F0502020204030204" pitchFamily="34" charset="0"/>
                  <a:cs typeface="Calibri" panose="020F0502020204030204" pitchFamily="34" charset="0"/>
                </a:rPr>
                <a:t>sur nos activités</a:t>
              </a:r>
            </a:p>
          </p:txBody>
        </p:sp>
      </p:grpSp>
      <p:sp>
        <p:nvSpPr>
          <p:cNvPr id="16" name="Rectangle 15">
            <a:extLst>
              <a:ext uri="{FF2B5EF4-FFF2-40B4-BE49-F238E27FC236}">
                <a16:creationId xmlns:a16="http://schemas.microsoft.com/office/drawing/2014/main" id="{4FF0DDCA-7466-DDA5-8238-1573766A8E8C}"/>
              </a:ext>
            </a:extLst>
          </p:cNvPr>
          <p:cNvSpPr/>
          <p:nvPr/>
        </p:nvSpPr>
        <p:spPr>
          <a:xfrm>
            <a:off x="1270" y="1309366"/>
            <a:ext cx="6125227" cy="5135671"/>
          </a:xfrm>
          <a:prstGeom prst="rect">
            <a:avLst/>
          </a:prstGeom>
          <a:solidFill>
            <a:schemeClr val="bg1">
              <a:alpha val="7721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400" dirty="0">
              <a:latin typeface="Calibri" panose="020F0502020204030204" pitchFamily="34" charset="0"/>
              <a:cs typeface="Calibri" panose="020F0502020204030204" pitchFamily="34" charset="0"/>
            </a:endParaRPr>
          </a:p>
        </p:txBody>
      </p:sp>
      <p:pic>
        <p:nvPicPr>
          <p:cNvPr id="2" name="Picture 2" descr="Icône Linéaire De Flèche Tordue Direction Pointe De Flèche Flèche Indiquant  Vers La Droite Pointeur Indicateur Ensuite En Avant Illustration Mince De  Ligne Symbole De Contour Dessin De Contour Isolé De Vecteur">
            <a:extLst>
              <a:ext uri="{FF2B5EF4-FFF2-40B4-BE49-F238E27FC236}">
                <a16:creationId xmlns:a16="http://schemas.microsoft.com/office/drawing/2014/main" id="{DD0061A4-8B1E-004B-ED80-0CA7527810A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701" t="7868" r="6867" b="28525"/>
          <a:stretch/>
        </p:blipFill>
        <p:spPr bwMode="auto">
          <a:xfrm>
            <a:off x="5590841" y="3008560"/>
            <a:ext cx="1206763" cy="877920"/>
          </a:xfrm>
          <a:prstGeom prst="rect">
            <a:avLst/>
          </a:prstGeom>
          <a:noFill/>
          <a:extLst>
            <a:ext uri="{909E8E84-426E-40DD-AFC4-6F175D3DCCD1}">
              <a14:hiddenFill xmlns:a14="http://schemas.microsoft.com/office/drawing/2010/main">
                <a:solidFill>
                  <a:srgbClr val="FFFFFF"/>
                </a:solidFill>
              </a14:hiddenFill>
            </a:ext>
          </a:extLst>
        </p:spPr>
      </p:pic>
      <p:sp>
        <p:nvSpPr>
          <p:cNvPr id="9" name="ZoneTexte 8">
            <a:extLst>
              <a:ext uri="{FF2B5EF4-FFF2-40B4-BE49-F238E27FC236}">
                <a16:creationId xmlns:a16="http://schemas.microsoft.com/office/drawing/2014/main" id="{35A59D7C-51A0-4FA9-CD99-75B4359DCB36}"/>
              </a:ext>
            </a:extLst>
          </p:cNvPr>
          <p:cNvSpPr txBox="1"/>
          <p:nvPr/>
        </p:nvSpPr>
        <p:spPr>
          <a:xfrm>
            <a:off x="4148256" y="390101"/>
            <a:ext cx="3921266" cy="769441"/>
          </a:xfrm>
          <a:prstGeom prst="rect">
            <a:avLst/>
          </a:prstGeom>
          <a:noFill/>
        </p:spPr>
        <p:txBody>
          <a:bodyPr wrap="none" rtlCol="0">
            <a:spAutoFit/>
          </a:bodyPr>
          <a:lstStyle/>
          <a:p>
            <a:r>
              <a:rPr lang="fr-FR" sz="4400" dirty="0">
                <a:latin typeface="Calibri" panose="020F0502020204030204" pitchFamily="34" charset="0"/>
                <a:cs typeface="Calibri" panose="020F0502020204030204" pitchFamily="34" charset="0"/>
              </a:rPr>
              <a:t>Santé commune</a:t>
            </a:r>
          </a:p>
        </p:txBody>
      </p:sp>
    </p:spTree>
    <p:extLst>
      <p:ext uri="{BB962C8B-B14F-4D97-AF65-F5344CB8AC3E}">
        <p14:creationId xmlns:p14="http://schemas.microsoft.com/office/powerpoint/2010/main" val="2343176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393;p26">
            <a:extLst>
              <a:ext uri="{FF2B5EF4-FFF2-40B4-BE49-F238E27FC236}">
                <a16:creationId xmlns:a16="http://schemas.microsoft.com/office/drawing/2014/main" id="{68A3EAAE-8B6A-FD5C-5A7E-FF97F659AAE3}"/>
              </a:ext>
            </a:extLst>
          </p:cNvPr>
          <p:cNvSpPr txBox="1"/>
          <p:nvPr/>
        </p:nvSpPr>
        <p:spPr>
          <a:xfrm>
            <a:off x="378784" y="5368061"/>
            <a:ext cx="5471507" cy="107717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fr-FR" sz="3200" dirty="0">
                <a:solidFill>
                  <a:schemeClr val="tx1"/>
                </a:solidFill>
                <a:latin typeface="Calibri" panose="020F0502020204030204" pitchFamily="34" charset="0"/>
                <a:ea typeface="Calibri"/>
                <a:cs typeface="Calibri" panose="020F0502020204030204" pitchFamily="34" charset="0"/>
                <a:sym typeface="Calibri"/>
              </a:rPr>
              <a:t>« Je veux »</a:t>
            </a:r>
          </a:p>
          <a:p>
            <a:pPr marL="0" marR="0" lvl="0" indent="0" algn="ctr" rtl="0">
              <a:spcBef>
                <a:spcPts val="0"/>
              </a:spcBef>
              <a:spcAft>
                <a:spcPts val="0"/>
              </a:spcAft>
              <a:buNone/>
            </a:pPr>
            <a:r>
              <a:rPr lang="fr-FR" sz="3200" dirty="0">
                <a:solidFill>
                  <a:schemeClr val="tx1"/>
                </a:solidFill>
                <a:latin typeface="Calibri" panose="020F0502020204030204" pitchFamily="34" charset="0"/>
                <a:ea typeface="Calibri"/>
                <a:cs typeface="Calibri" panose="020F0502020204030204" pitchFamily="34" charset="0"/>
                <a:sym typeface="Calibri"/>
              </a:rPr>
              <a:t>« je sais »</a:t>
            </a:r>
            <a:endParaRPr dirty="0">
              <a:solidFill>
                <a:schemeClr val="tx1"/>
              </a:solidFill>
              <a:latin typeface="Calibri" panose="020F0502020204030204" pitchFamily="34" charset="0"/>
              <a:cs typeface="Calibri" panose="020F0502020204030204" pitchFamily="34" charset="0"/>
            </a:endParaRPr>
          </a:p>
        </p:txBody>
      </p:sp>
      <p:sp>
        <p:nvSpPr>
          <p:cNvPr id="9" name="Ellipse 8">
            <a:extLst>
              <a:ext uri="{FF2B5EF4-FFF2-40B4-BE49-F238E27FC236}">
                <a16:creationId xmlns:a16="http://schemas.microsoft.com/office/drawing/2014/main" id="{30434A82-A9A5-41CE-2EDD-8283EF50CBEE}"/>
              </a:ext>
            </a:extLst>
          </p:cNvPr>
          <p:cNvSpPr/>
          <p:nvPr/>
        </p:nvSpPr>
        <p:spPr>
          <a:xfrm>
            <a:off x="1562100" y="1968946"/>
            <a:ext cx="3009762" cy="3009762"/>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atin typeface="Calibri" panose="020F0502020204030204" pitchFamily="34" charset="0"/>
              <a:cs typeface="Calibri" panose="020F0502020204030204" pitchFamily="34" charset="0"/>
            </a:endParaRPr>
          </a:p>
        </p:txBody>
      </p:sp>
      <p:grpSp>
        <p:nvGrpSpPr>
          <p:cNvPr id="13" name="Groupe 12">
            <a:extLst>
              <a:ext uri="{FF2B5EF4-FFF2-40B4-BE49-F238E27FC236}">
                <a16:creationId xmlns:a16="http://schemas.microsoft.com/office/drawing/2014/main" id="{02B9FD32-A957-8F59-16C3-15B37228F341}"/>
              </a:ext>
            </a:extLst>
          </p:cNvPr>
          <p:cNvGrpSpPr/>
          <p:nvPr/>
        </p:nvGrpSpPr>
        <p:grpSpPr>
          <a:xfrm>
            <a:off x="5348495" y="1968946"/>
            <a:ext cx="6843505" cy="4476293"/>
            <a:chOff x="5348495" y="1968946"/>
            <a:chExt cx="6843505" cy="4476293"/>
          </a:xfrm>
        </p:grpSpPr>
        <p:sp>
          <p:nvSpPr>
            <p:cNvPr id="6" name="Google Shape;393;p26">
              <a:extLst>
                <a:ext uri="{FF2B5EF4-FFF2-40B4-BE49-F238E27FC236}">
                  <a16:creationId xmlns:a16="http://schemas.microsoft.com/office/drawing/2014/main" id="{91101F5D-F009-B3A4-CD4A-7EEB2DE640A8}"/>
                </a:ext>
              </a:extLst>
            </p:cNvPr>
            <p:cNvSpPr txBox="1"/>
            <p:nvPr/>
          </p:nvSpPr>
          <p:spPr>
            <a:xfrm>
              <a:off x="6720493" y="5368061"/>
              <a:ext cx="5471507" cy="107717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fr-FR" sz="3200" dirty="0">
                  <a:solidFill>
                    <a:schemeClr val="tx1"/>
                  </a:solidFill>
                  <a:latin typeface="Calibri" panose="020F0502020204030204" pitchFamily="34" charset="0"/>
                  <a:ea typeface="Calibri"/>
                  <a:cs typeface="Calibri" panose="020F0502020204030204" pitchFamily="34" charset="0"/>
                  <a:sym typeface="Calibri"/>
                </a:rPr>
                <a:t>« J’ai envie »</a:t>
              </a:r>
            </a:p>
            <a:p>
              <a:pPr marL="0" marR="0" lvl="0" indent="0" algn="ctr" rtl="0">
                <a:spcBef>
                  <a:spcPts val="0"/>
                </a:spcBef>
                <a:spcAft>
                  <a:spcPts val="0"/>
                </a:spcAft>
                <a:buNone/>
              </a:pPr>
              <a:r>
                <a:rPr lang="fr-FR" sz="3200" dirty="0">
                  <a:solidFill>
                    <a:schemeClr val="tx1"/>
                  </a:solidFill>
                  <a:latin typeface="Calibri" panose="020F0502020204030204" pitchFamily="34" charset="0"/>
                  <a:ea typeface="Calibri"/>
                  <a:cs typeface="Calibri" panose="020F0502020204030204" pitchFamily="34" charset="0"/>
                  <a:sym typeface="Calibri"/>
                </a:rPr>
                <a:t>« Je ne sais pas »</a:t>
              </a:r>
              <a:endParaRPr dirty="0">
                <a:solidFill>
                  <a:schemeClr val="tx1"/>
                </a:solidFill>
                <a:latin typeface="Calibri" panose="020F0502020204030204" pitchFamily="34" charset="0"/>
                <a:cs typeface="Calibri" panose="020F0502020204030204" pitchFamily="34" charset="0"/>
              </a:endParaRPr>
            </a:p>
          </p:txBody>
        </p:sp>
        <p:pic>
          <p:nvPicPr>
            <p:cNvPr id="7" name="Picture 2" descr="Icône Linéaire De Flèche Tordue Direction Pointe De Flèche Flèche Indiquant  Vers La Droite Pointeur Indicateur Ensuite En Avant Illustration Mince De  Ligne Symbole De Contour Dessin De Contour Isolé De Vecteur">
              <a:extLst>
                <a:ext uri="{FF2B5EF4-FFF2-40B4-BE49-F238E27FC236}">
                  <a16:creationId xmlns:a16="http://schemas.microsoft.com/office/drawing/2014/main" id="{DB00BC82-D638-0A51-DCD2-CA8E87A9E6B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701" t="7868" r="6867" b="28525"/>
            <a:stretch/>
          </p:blipFill>
          <p:spPr bwMode="auto">
            <a:xfrm>
              <a:off x="5348495" y="2981050"/>
              <a:ext cx="1380709" cy="1004466"/>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e 11">
              <a:extLst>
                <a:ext uri="{FF2B5EF4-FFF2-40B4-BE49-F238E27FC236}">
                  <a16:creationId xmlns:a16="http://schemas.microsoft.com/office/drawing/2014/main" id="{D6DDD56E-E68D-4C89-8E12-AF2EBDBC8130}"/>
                </a:ext>
              </a:extLst>
            </p:cNvPr>
            <p:cNvGrpSpPr/>
            <p:nvPr/>
          </p:nvGrpSpPr>
          <p:grpSpPr>
            <a:xfrm>
              <a:off x="7903809" y="1968946"/>
              <a:ext cx="3009762" cy="3009762"/>
              <a:chOff x="8418021" y="2616508"/>
              <a:chExt cx="2076450" cy="2076450"/>
            </a:xfrm>
          </p:grpSpPr>
          <p:sp>
            <p:nvSpPr>
              <p:cNvPr id="11" name="Rectangle 10">
                <a:extLst>
                  <a:ext uri="{FF2B5EF4-FFF2-40B4-BE49-F238E27FC236}">
                    <a16:creationId xmlns:a16="http://schemas.microsoft.com/office/drawing/2014/main" id="{CF9491B7-A5C2-DBE5-E46B-7E6F9411C5FC}"/>
                  </a:ext>
                </a:extLst>
              </p:cNvPr>
              <p:cNvSpPr/>
              <p:nvPr/>
            </p:nvSpPr>
            <p:spPr>
              <a:xfrm>
                <a:off x="8420100" y="2616508"/>
                <a:ext cx="2057400" cy="20574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atin typeface="Calibri" panose="020F0502020204030204" pitchFamily="34" charset="0"/>
                  <a:cs typeface="Calibri" panose="020F0502020204030204" pitchFamily="34" charset="0"/>
                </a:endParaRPr>
              </a:p>
            </p:txBody>
          </p:sp>
          <p:sp>
            <p:nvSpPr>
              <p:cNvPr id="10" name="Ellipse 9">
                <a:extLst>
                  <a:ext uri="{FF2B5EF4-FFF2-40B4-BE49-F238E27FC236}">
                    <a16:creationId xmlns:a16="http://schemas.microsoft.com/office/drawing/2014/main" id="{68E4711D-9471-8D76-0338-27CCBF4FF806}"/>
                  </a:ext>
                </a:extLst>
              </p:cNvPr>
              <p:cNvSpPr/>
              <p:nvPr/>
            </p:nvSpPr>
            <p:spPr>
              <a:xfrm>
                <a:off x="8418021" y="2616508"/>
                <a:ext cx="2076450" cy="207645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atin typeface="Calibri" panose="020F0502020204030204" pitchFamily="34" charset="0"/>
                  <a:cs typeface="Calibri" panose="020F0502020204030204" pitchFamily="34" charset="0"/>
                </a:endParaRPr>
              </a:p>
            </p:txBody>
          </p:sp>
        </p:grpSp>
      </p:grpSp>
      <p:sp>
        <p:nvSpPr>
          <p:cNvPr id="2" name="ZoneTexte 1">
            <a:extLst>
              <a:ext uri="{FF2B5EF4-FFF2-40B4-BE49-F238E27FC236}">
                <a16:creationId xmlns:a16="http://schemas.microsoft.com/office/drawing/2014/main" id="{2930D56A-6A04-4702-4BE4-67F24BE68330}"/>
              </a:ext>
            </a:extLst>
          </p:cNvPr>
          <p:cNvSpPr txBox="1"/>
          <p:nvPr/>
        </p:nvSpPr>
        <p:spPr>
          <a:xfrm>
            <a:off x="3114537" y="508232"/>
            <a:ext cx="5873724" cy="769441"/>
          </a:xfrm>
          <a:prstGeom prst="rect">
            <a:avLst/>
          </a:prstGeom>
          <a:noFill/>
        </p:spPr>
        <p:txBody>
          <a:bodyPr wrap="none" rtlCol="0">
            <a:spAutoFit/>
          </a:bodyPr>
          <a:lstStyle/>
          <a:p>
            <a:r>
              <a:rPr lang="fr-FR" sz="4400" dirty="0">
                <a:latin typeface="Calibri" panose="020F0502020204030204" pitchFamily="34" charset="0"/>
                <a:cs typeface="Calibri" panose="020F0502020204030204" pitchFamily="34" charset="0"/>
              </a:rPr>
              <a:t>Une question de posture</a:t>
            </a:r>
          </a:p>
        </p:txBody>
      </p:sp>
    </p:spTree>
    <p:extLst>
      <p:ext uri="{BB962C8B-B14F-4D97-AF65-F5344CB8AC3E}">
        <p14:creationId xmlns:p14="http://schemas.microsoft.com/office/powerpoint/2010/main" val="364653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tenor.gif"/>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41617" y="0"/>
            <a:ext cx="14913903" cy="6858000"/>
          </a:xfrm>
          <a:prstGeom prst="rect">
            <a:avLst/>
          </a:prstGeom>
        </p:spPr>
      </p:pic>
      <p:sp>
        <p:nvSpPr>
          <p:cNvPr id="6" name="ZoneTexte 5"/>
          <p:cNvSpPr txBox="1"/>
          <p:nvPr/>
        </p:nvSpPr>
        <p:spPr>
          <a:xfrm>
            <a:off x="3252644" y="686394"/>
            <a:ext cx="5557932" cy="769441"/>
          </a:xfrm>
          <a:prstGeom prst="rect">
            <a:avLst/>
          </a:prstGeom>
          <a:noFill/>
        </p:spPr>
        <p:txBody>
          <a:bodyPr wrap="none" rtlCol="0">
            <a:spAutoFit/>
          </a:bodyPr>
          <a:lstStyle/>
          <a:p>
            <a:pPr algn="ctr"/>
            <a:r>
              <a:rPr lang="fr-FR" sz="4400" dirty="0">
                <a:solidFill>
                  <a:srgbClr val="FFFFFF"/>
                </a:solidFill>
                <a:latin typeface="Calibri" panose="020F0502020204030204" pitchFamily="34" charset="0"/>
                <a:cs typeface="Calibri" panose="020F0502020204030204" pitchFamily="34" charset="0"/>
              </a:rPr>
              <a:t>Une question culturelle</a:t>
            </a:r>
          </a:p>
        </p:txBody>
      </p:sp>
    </p:spTree>
    <p:extLst>
      <p:ext uri="{BB962C8B-B14F-4D97-AF65-F5344CB8AC3E}">
        <p14:creationId xmlns:p14="http://schemas.microsoft.com/office/powerpoint/2010/main" val="28267681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53EAAF34-95D8-C57D-78C4-02AEF6894136}"/>
              </a:ext>
            </a:extLst>
          </p:cNvPr>
          <p:cNvSpPr txBox="1"/>
          <p:nvPr/>
        </p:nvSpPr>
        <p:spPr>
          <a:xfrm>
            <a:off x="2075270" y="194377"/>
            <a:ext cx="6934912" cy="1446550"/>
          </a:xfrm>
          <a:prstGeom prst="rect">
            <a:avLst/>
          </a:prstGeom>
          <a:noFill/>
        </p:spPr>
        <p:txBody>
          <a:bodyPr wrap="none" rtlCol="0">
            <a:spAutoFit/>
          </a:bodyPr>
          <a:lstStyle/>
          <a:p>
            <a:pPr algn="ctr"/>
            <a:r>
              <a:rPr lang="fr-FR" sz="4400" dirty="0">
                <a:latin typeface="Calibri" panose="020F0502020204030204" pitchFamily="34" charset="0"/>
                <a:cs typeface="Calibri" panose="020F0502020204030204" pitchFamily="34" charset="0"/>
              </a:rPr>
              <a:t>Ils ont choisi la robustesse </a:t>
            </a:r>
          </a:p>
          <a:p>
            <a:pPr algn="ctr"/>
            <a:r>
              <a:rPr lang="fr-FR" sz="4400" dirty="0">
                <a:latin typeface="Calibri" panose="020F0502020204030204" pitchFamily="34" charset="0"/>
                <a:cs typeface="Calibri" panose="020F0502020204030204" pitchFamily="34" charset="0"/>
              </a:rPr>
              <a:t>dans leur schéma stratégique</a:t>
            </a:r>
          </a:p>
        </p:txBody>
      </p:sp>
      <p:pic>
        <p:nvPicPr>
          <p:cNvPr id="2050" name="Picture 2" descr="Accueil | Pix">
            <a:extLst>
              <a:ext uri="{FF2B5EF4-FFF2-40B4-BE49-F238E27FC236}">
                <a16:creationId xmlns:a16="http://schemas.microsoft.com/office/drawing/2014/main" id="{51366474-81C9-0EA2-E893-2F170BAA03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596" y="2145904"/>
            <a:ext cx="5887321" cy="171241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ospices civils de Lyon — Wikipédia">
            <a:extLst>
              <a:ext uri="{FF2B5EF4-FFF2-40B4-BE49-F238E27FC236}">
                <a16:creationId xmlns:a16="http://schemas.microsoft.com/office/drawing/2014/main" id="{F5719B7D-6B7B-BDDD-D860-779DD1C7C3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64909" y="2184880"/>
            <a:ext cx="2199948" cy="219994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Pocheco">
            <a:extLst>
              <a:ext uri="{FF2B5EF4-FFF2-40B4-BE49-F238E27FC236}">
                <a16:creationId xmlns:a16="http://schemas.microsoft.com/office/drawing/2014/main" id="{3A63D6A3-36F1-EF13-AB09-FDC6248152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63023" y="3822263"/>
            <a:ext cx="3017179" cy="1551967"/>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larobustesse.org : PagePrincipale">
            <a:extLst>
              <a:ext uri="{FF2B5EF4-FFF2-40B4-BE49-F238E27FC236}">
                <a16:creationId xmlns:a16="http://schemas.microsoft.com/office/drawing/2014/main" id="{7926DBF4-57D4-3904-A58F-DEB8DB2A337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48354" y="5595373"/>
            <a:ext cx="5023624" cy="1041483"/>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JDN #1 - Laurent Marseault - De la performance à la robustesse : et si on  repensait nos organisations ? - Les Jeudis Du Nous - un podcast des  Jardiniers Du Nous | Podcast on Spotify">
            <a:extLst>
              <a:ext uri="{FF2B5EF4-FFF2-40B4-BE49-F238E27FC236}">
                <a16:creationId xmlns:a16="http://schemas.microsoft.com/office/drawing/2014/main" id="{E3C26EFD-884C-64A1-EE2B-C72D765581E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58746" y="4585419"/>
            <a:ext cx="2051437" cy="2051437"/>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L'Institut Agro - Campus de Florac sur LinkedIn : #formation #robustesse  #institutagro">
            <a:extLst>
              <a:ext uri="{FF2B5EF4-FFF2-40B4-BE49-F238E27FC236}">
                <a16:creationId xmlns:a16="http://schemas.microsoft.com/office/drawing/2014/main" id="{6B40BD81-A638-A149-8DBC-B5ED60434F1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4597" y="4315586"/>
            <a:ext cx="2199948" cy="2199948"/>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descr="Viavectis">
            <a:extLst>
              <a:ext uri="{FF2B5EF4-FFF2-40B4-BE49-F238E27FC236}">
                <a16:creationId xmlns:a16="http://schemas.microsoft.com/office/drawing/2014/main" id="{C3E230BE-E708-FE7C-CC59-55C17CB3B23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516198" y="4897845"/>
            <a:ext cx="1859219" cy="1739011"/>
          </a:xfrm>
          <a:prstGeom prst="rect">
            <a:avLst/>
          </a:prstGeom>
          <a:noFill/>
          <a:extLst>
            <a:ext uri="{909E8E84-426E-40DD-AFC4-6F175D3DCCD1}">
              <a14:hiddenFill xmlns:a14="http://schemas.microsoft.com/office/drawing/2010/main">
                <a:solidFill>
                  <a:srgbClr val="FFFFFF"/>
                </a:solidFill>
              </a14:hiddenFill>
            </a:ext>
          </a:extLst>
        </p:spPr>
      </p:pic>
      <p:pic>
        <p:nvPicPr>
          <p:cNvPr id="2068" name="Picture 20" descr="Corporate Regeneration">
            <a:extLst>
              <a:ext uri="{FF2B5EF4-FFF2-40B4-BE49-F238E27FC236}">
                <a16:creationId xmlns:a16="http://schemas.microsoft.com/office/drawing/2014/main" id="{E6A30C72-B68C-C410-0B89-DEC810C9F8A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119544" y="1085476"/>
            <a:ext cx="2711256" cy="275332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204C33C4-31F0-556E-F923-17BC4F27141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010182" y="3570447"/>
            <a:ext cx="2882283" cy="922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15705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8269AE5F-FC31-18A9-98DA-C893EE4C9A0C}"/>
              </a:ext>
            </a:extLst>
          </p:cNvPr>
          <p:cNvSpPr txBox="1"/>
          <p:nvPr/>
        </p:nvSpPr>
        <p:spPr>
          <a:xfrm>
            <a:off x="1435005" y="272436"/>
            <a:ext cx="9179116" cy="769441"/>
          </a:xfrm>
          <a:prstGeom prst="rect">
            <a:avLst/>
          </a:prstGeom>
          <a:noFill/>
        </p:spPr>
        <p:txBody>
          <a:bodyPr wrap="none" rtlCol="0">
            <a:spAutoFit/>
          </a:bodyPr>
          <a:lstStyle/>
          <a:p>
            <a:pPr algn="ctr"/>
            <a:r>
              <a:rPr lang="fr-FR" sz="4400" dirty="0">
                <a:latin typeface="Calibri" panose="020F0502020204030204" pitchFamily="34" charset="0"/>
                <a:cs typeface="Calibri" panose="020F0502020204030204" pitchFamily="34" charset="0"/>
              </a:rPr>
              <a:t>Créez votre communauté apprenante? </a:t>
            </a:r>
          </a:p>
        </p:txBody>
      </p:sp>
      <p:pic>
        <p:nvPicPr>
          <p:cNvPr id="4" name="Image 3">
            <a:extLst>
              <a:ext uri="{FF2B5EF4-FFF2-40B4-BE49-F238E27FC236}">
                <a16:creationId xmlns:a16="http://schemas.microsoft.com/office/drawing/2014/main" id="{BB058D37-5CAA-A89F-3DF6-651F00182BD7}"/>
              </a:ext>
            </a:extLst>
          </p:cNvPr>
          <p:cNvPicPr>
            <a:picLocks noChangeAspect="1"/>
          </p:cNvPicPr>
          <p:nvPr/>
        </p:nvPicPr>
        <p:blipFill>
          <a:blip r:embed="rId2"/>
          <a:stretch>
            <a:fillRect/>
          </a:stretch>
        </p:blipFill>
        <p:spPr>
          <a:xfrm>
            <a:off x="2138363" y="2272526"/>
            <a:ext cx="7772400" cy="1619250"/>
          </a:xfrm>
          <a:prstGeom prst="rect">
            <a:avLst/>
          </a:prstGeom>
        </p:spPr>
      </p:pic>
      <p:sp>
        <p:nvSpPr>
          <p:cNvPr id="5" name="ZoneTexte 4">
            <a:extLst>
              <a:ext uri="{FF2B5EF4-FFF2-40B4-BE49-F238E27FC236}">
                <a16:creationId xmlns:a16="http://schemas.microsoft.com/office/drawing/2014/main" id="{07EBFC7A-3AAA-965D-92C5-4530DB68BB11}"/>
              </a:ext>
            </a:extLst>
          </p:cNvPr>
          <p:cNvSpPr txBox="1"/>
          <p:nvPr/>
        </p:nvSpPr>
        <p:spPr>
          <a:xfrm>
            <a:off x="3950599" y="4616605"/>
            <a:ext cx="4227439" cy="769441"/>
          </a:xfrm>
          <a:prstGeom prst="rect">
            <a:avLst/>
          </a:prstGeom>
          <a:noFill/>
        </p:spPr>
        <p:txBody>
          <a:bodyPr wrap="none" rtlCol="0">
            <a:spAutoFit/>
          </a:bodyPr>
          <a:lstStyle/>
          <a:p>
            <a:pPr algn="ctr"/>
            <a:r>
              <a:rPr lang="fr-FR" sz="4400" dirty="0" err="1">
                <a:solidFill>
                  <a:schemeClr val="accent6"/>
                </a:solidFill>
                <a:latin typeface="Calibri" panose="020F0502020204030204" pitchFamily="34" charset="0"/>
                <a:cs typeface="Calibri" panose="020F0502020204030204" pitchFamily="34" charset="0"/>
              </a:rPr>
              <a:t>Larobustesse.org</a:t>
            </a:r>
            <a:endParaRPr lang="fr-FR" sz="4400" dirty="0">
              <a:solidFill>
                <a:schemeClr val="accent6"/>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862198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DB396425-D8FF-0658-46DD-45B4FD11944A}"/>
              </a:ext>
            </a:extLst>
          </p:cNvPr>
          <p:cNvPicPr>
            <a:picLocks noChangeAspect="1"/>
          </p:cNvPicPr>
          <p:nvPr/>
        </p:nvPicPr>
        <p:blipFill>
          <a:blip r:embed="rId2"/>
          <a:stretch>
            <a:fillRect/>
          </a:stretch>
        </p:blipFill>
        <p:spPr>
          <a:xfrm>
            <a:off x="0" y="0"/>
            <a:ext cx="12237759" cy="7348654"/>
          </a:xfrm>
          <a:prstGeom prst="rect">
            <a:avLst/>
          </a:prstGeom>
        </p:spPr>
      </p:pic>
      <p:pic>
        <p:nvPicPr>
          <p:cNvPr id="2" name="Image 1">
            <a:extLst>
              <a:ext uri="{FF2B5EF4-FFF2-40B4-BE49-F238E27FC236}">
                <a16:creationId xmlns:a16="http://schemas.microsoft.com/office/drawing/2014/main" id="{5C3BC815-AAA3-B44F-9A37-E35F512F8BBC}"/>
              </a:ext>
            </a:extLst>
          </p:cNvPr>
          <p:cNvPicPr>
            <a:picLocks noChangeAspect="1"/>
          </p:cNvPicPr>
          <p:nvPr/>
        </p:nvPicPr>
        <p:blipFill>
          <a:blip r:embed="rId3"/>
          <a:stretch>
            <a:fillRect/>
          </a:stretch>
        </p:blipFill>
        <p:spPr>
          <a:xfrm>
            <a:off x="5645815" y="2109081"/>
            <a:ext cx="1870279" cy="2934582"/>
          </a:xfrm>
          <a:prstGeom prst="rect">
            <a:avLst/>
          </a:prstGeom>
          <a:effectLst>
            <a:outerShdw blurRad="50800" dist="38100" dir="2700000" algn="tl" rotWithShape="0">
              <a:prstClr val="black">
                <a:alpha val="40000"/>
              </a:prstClr>
            </a:outerShdw>
          </a:effectLst>
        </p:spPr>
      </p:pic>
      <p:sp>
        <p:nvSpPr>
          <p:cNvPr id="3" name="ZoneTexte 2">
            <a:extLst>
              <a:ext uri="{FF2B5EF4-FFF2-40B4-BE49-F238E27FC236}">
                <a16:creationId xmlns:a16="http://schemas.microsoft.com/office/drawing/2014/main" id="{B7C2DDB1-6837-A346-950C-20D237E0784D}"/>
              </a:ext>
            </a:extLst>
          </p:cNvPr>
          <p:cNvSpPr txBox="1"/>
          <p:nvPr/>
        </p:nvSpPr>
        <p:spPr>
          <a:xfrm>
            <a:off x="3519410" y="326435"/>
            <a:ext cx="5178147" cy="769441"/>
          </a:xfrm>
          <a:prstGeom prst="rect">
            <a:avLst/>
          </a:prstGeom>
          <a:noFill/>
        </p:spPr>
        <p:txBody>
          <a:bodyPr wrap="square" rtlCol="0">
            <a:spAutoFit/>
          </a:bodyPr>
          <a:lstStyle/>
          <a:p>
            <a:pPr algn="ctr"/>
            <a:r>
              <a:rPr lang="fr-FR" sz="4400" dirty="0">
                <a:solidFill>
                  <a:schemeClr val="bg1"/>
                </a:solidFill>
                <a:latin typeface="Calibri" panose="020F0502020204030204" pitchFamily="34" charset="0"/>
                <a:cs typeface="Calibri" panose="020F0502020204030204" pitchFamily="34" charset="0"/>
              </a:rPr>
              <a:t>Pour aller plus loin…</a:t>
            </a:r>
          </a:p>
        </p:txBody>
      </p:sp>
      <p:pic>
        <p:nvPicPr>
          <p:cNvPr id="5" name="Image 4">
            <a:extLst>
              <a:ext uri="{FF2B5EF4-FFF2-40B4-BE49-F238E27FC236}">
                <a16:creationId xmlns:a16="http://schemas.microsoft.com/office/drawing/2014/main" id="{FAB04B84-BB24-D1EE-D105-FE25A778055E}"/>
              </a:ext>
            </a:extLst>
          </p:cNvPr>
          <p:cNvPicPr>
            <a:picLocks noChangeAspect="1"/>
          </p:cNvPicPr>
          <p:nvPr/>
        </p:nvPicPr>
        <p:blipFill>
          <a:blip r:embed="rId4"/>
          <a:stretch>
            <a:fillRect/>
          </a:stretch>
        </p:blipFill>
        <p:spPr>
          <a:xfrm>
            <a:off x="2453767" y="2103605"/>
            <a:ext cx="1774990" cy="2948214"/>
          </a:xfrm>
          <a:prstGeom prst="rect">
            <a:avLst/>
          </a:prstGeom>
        </p:spPr>
      </p:pic>
      <p:pic>
        <p:nvPicPr>
          <p:cNvPr id="6" name="Image 5">
            <a:extLst>
              <a:ext uri="{FF2B5EF4-FFF2-40B4-BE49-F238E27FC236}">
                <a16:creationId xmlns:a16="http://schemas.microsoft.com/office/drawing/2014/main" id="{1916138B-1307-ECAF-5483-D020D86C7BE0}"/>
              </a:ext>
            </a:extLst>
          </p:cNvPr>
          <p:cNvPicPr>
            <a:picLocks noChangeAspect="1"/>
          </p:cNvPicPr>
          <p:nvPr/>
        </p:nvPicPr>
        <p:blipFill>
          <a:blip r:embed="rId5"/>
          <a:stretch>
            <a:fillRect/>
          </a:stretch>
        </p:blipFill>
        <p:spPr>
          <a:xfrm>
            <a:off x="236914" y="2103606"/>
            <a:ext cx="2105867" cy="2948214"/>
          </a:xfrm>
          <a:prstGeom prst="rect">
            <a:avLst/>
          </a:prstGeom>
        </p:spPr>
      </p:pic>
      <p:pic>
        <p:nvPicPr>
          <p:cNvPr id="9" name="Image 8">
            <a:extLst>
              <a:ext uri="{FF2B5EF4-FFF2-40B4-BE49-F238E27FC236}">
                <a16:creationId xmlns:a16="http://schemas.microsoft.com/office/drawing/2014/main" id="{A4FFFEFC-B04E-AA67-D7D0-B9B65703B2FC}"/>
              </a:ext>
            </a:extLst>
          </p:cNvPr>
          <p:cNvPicPr>
            <a:picLocks noChangeAspect="1"/>
          </p:cNvPicPr>
          <p:nvPr/>
        </p:nvPicPr>
        <p:blipFill>
          <a:blip r:embed="rId6"/>
          <a:stretch>
            <a:fillRect/>
          </a:stretch>
        </p:blipFill>
        <p:spPr>
          <a:xfrm>
            <a:off x="7630621" y="2117237"/>
            <a:ext cx="1934990" cy="2934582"/>
          </a:xfrm>
          <a:prstGeom prst="rect">
            <a:avLst/>
          </a:prstGeom>
        </p:spPr>
      </p:pic>
      <p:grpSp>
        <p:nvGrpSpPr>
          <p:cNvPr id="12" name="Groupe 11">
            <a:extLst>
              <a:ext uri="{FF2B5EF4-FFF2-40B4-BE49-F238E27FC236}">
                <a16:creationId xmlns:a16="http://schemas.microsoft.com/office/drawing/2014/main" id="{3D6C0237-3EAA-A94A-B296-6150F52BDD63}"/>
              </a:ext>
            </a:extLst>
          </p:cNvPr>
          <p:cNvGrpSpPr/>
          <p:nvPr/>
        </p:nvGrpSpPr>
        <p:grpSpPr>
          <a:xfrm>
            <a:off x="2972712" y="5404231"/>
            <a:ext cx="6282271" cy="1200329"/>
            <a:chOff x="3943397" y="5326957"/>
            <a:chExt cx="6282271" cy="1200329"/>
          </a:xfrm>
        </p:grpSpPr>
        <p:grpSp>
          <p:nvGrpSpPr>
            <p:cNvPr id="11" name="Groupe 10">
              <a:extLst>
                <a:ext uri="{FF2B5EF4-FFF2-40B4-BE49-F238E27FC236}">
                  <a16:creationId xmlns:a16="http://schemas.microsoft.com/office/drawing/2014/main" id="{9EF9DAA9-C64D-B478-336D-CA2921A87BE9}"/>
                </a:ext>
              </a:extLst>
            </p:cNvPr>
            <p:cNvGrpSpPr/>
            <p:nvPr/>
          </p:nvGrpSpPr>
          <p:grpSpPr>
            <a:xfrm>
              <a:off x="3943397" y="5326957"/>
              <a:ext cx="6282271" cy="1200329"/>
              <a:chOff x="2477199" y="5326957"/>
              <a:chExt cx="6282271" cy="1200329"/>
            </a:xfrm>
          </p:grpSpPr>
          <p:sp>
            <p:nvSpPr>
              <p:cNvPr id="4" name="ZoneTexte 3"/>
              <p:cNvSpPr txBox="1"/>
              <p:nvPr/>
            </p:nvSpPr>
            <p:spPr>
              <a:xfrm>
                <a:off x="2477199" y="5326957"/>
                <a:ext cx="6282271" cy="1200329"/>
              </a:xfrm>
              <a:prstGeom prst="rect">
                <a:avLst/>
              </a:prstGeom>
              <a:noFill/>
            </p:spPr>
            <p:txBody>
              <a:bodyPr wrap="square" rtlCol="0">
                <a:spAutoFit/>
              </a:bodyPr>
              <a:lstStyle/>
              <a:p>
                <a:pPr marL="274638" indent="-274638">
                  <a:buFont typeface="Arial" panose="020B0604020202020204" pitchFamily="34" charset="0"/>
                  <a:buChar char="•"/>
                </a:pPr>
                <a:r>
                  <a:rPr lang="fr-FR" sz="2400" dirty="0">
                    <a:solidFill>
                      <a:schemeClr val="bg1"/>
                    </a:solidFill>
                    <a:latin typeface="Calibri" panose="020F0502020204030204" pitchFamily="34" charset="0"/>
                    <a:cs typeface="Calibri" panose="020F0502020204030204" pitchFamily="34" charset="0"/>
                  </a:rPr>
                  <a:t>MOOC: « </a:t>
                </a:r>
                <a:r>
                  <a:rPr lang="fr-FR" sz="2400" i="1" dirty="0">
                    <a:solidFill>
                      <a:schemeClr val="bg1"/>
                    </a:solidFill>
                    <a:latin typeface="Calibri" panose="020F0502020204030204" pitchFamily="34" charset="0"/>
                    <a:cs typeface="Calibri" panose="020F0502020204030204" pitchFamily="34" charset="0"/>
                  </a:rPr>
                  <a:t>Construire la robustesse </a:t>
                </a:r>
                <a:r>
                  <a:rPr lang="fr-FR" sz="2400" dirty="0">
                    <a:solidFill>
                      <a:schemeClr val="bg1"/>
                    </a:solidFill>
                    <a:latin typeface="Calibri" panose="020F0502020204030204" pitchFamily="34" charset="0"/>
                    <a:cs typeface="Calibri" panose="020F0502020204030204" pitchFamily="34" charset="0"/>
                  </a:rPr>
                  <a:t>»</a:t>
                </a:r>
                <a:endParaRPr lang="fr-FR" sz="1200" dirty="0">
                  <a:solidFill>
                    <a:schemeClr val="bg1"/>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fr-FR" sz="2400" dirty="0">
                    <a:solidFill>
                      <a:schemeClr val="bg1"/>
                    </a:solidFill>
                    <a:latin typeface="Calibri" panose="020F0502020204030204" pitchFamily="34" charset="0"/>
                    <a:cs typeface="Calibri" panose="020F0502020204030204" pitchFamily="34" charset="0"/>
                  </a:rPr>
                  <a:t>Conférences en ligne </a:t>
                </a:r>
              </a:p>
              <a:p>
                <a:pPr marL="285750" indent="-285750">
                  <a:buFont typeface="Arial" panose="020B0604020202020204" pitchFamily="34" charset="0"/>
                  <a:buChar char="•"/>
                </a:pPr>
                <a:r>
                  <a:rPr lang="fr-FR" sz="2400" dirty="0" err="1">
                    <a:solidFill>
                      <a:schemeClr val="bg1"/>
                    </a:solidFill>
                    <a:latin typeface="Calibri" panose="020F0502020204030204" pitchFamily="34" charset="0"/>
                    <a:cs typeface="Calibri" panose="020F0502020204030204" pitchFamily="34" charset="0"/>
                  </a:rPr>
                  <a:t>Institutmichelserres.fr</a:t>
                </a:r>
                <a:endParaRPr lang="fr-FR" sz="2400" dirty="0">
                  <a:solidFill>
                    <a:schemeClr val="bg1"/>
                  </a:solidFill>
                  <a:latin typeface="Calibri" panose="020F0502020204030204" pitchFamily="34" charset="0"/>
                  <a:cs typeface="Calibri" panose="020F0502020204030204" pitchFamily="34" charset="0"/>
                </a:endParaRPr>
              </a:p>
            </p:txBody>
          </p:sp>
          <p:pic>
            <p:nvPicPr>
              <p:cNvPr id="8" name="Image 7">
                <a:extLst>
                  <a:ext uri="{FF2B5EF4-FFF2-40B4-BE49-F238E27FC236}">
                    <a16:creationId xmlns:a16="http://schemas.microsoft.com/office/drawing/2014/main" id="{8891A8C2-AB39-8444-9B26-B466119A85E4}"/>
                  </a:ext>
                </a:extLst>
              </p:cNvPr>
              <p:cNvPicPr>
                <a:picLocks noChangeAspect="1"/>
              </p:cNvPicPr>
              <p:nvPr/>
            </p:nvPicPr>
            <p:blipFill>
              <a:blip r:embed="rId7"/>
              <a:stretch>
                <a:fillRect/>
              </a:stretch>
            </p:blipFill>
            <p:spPr>
              <a:xfrm>
                <a:off x="5760864" y="6082647"/>
                <a:ext cx="691660" cy="444638"/>
              </a:xfrm>
              <a:prstGeom prst="rect">
                <a:avLst/>
              </a:prstGeom>
            </p:spPr>
          </p:pic>
          <p:pic>
            <p:nvPicPr>
              <p:cNvPr id="2052" name="Picture 4" descr="YouTube.com : vidéos, musique - YouTube en français">
                <a:extLst>
                  <a:ext uri="{FF2B5EF4-FFF2-40B4-BE49-F238E27FC236}">
                    <a16:creationId xmlns:a16="http://schemas.microsoft.com/office/drawing/2014/main" id="{6E6DA049-BA12-264F-9C9C-493A3AAF8AC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642976" y="5719688"/>
                <a:ext cx="809548" cy="327240"/>
              </a:xfrm>
              <a:prstGeom prst="rect">
                <a:avLst/>
              </a:prstGeom>
              <a:noFill/>
              <a:extLst>
                <a:ext uri="{909E8E84-426E-40DD-AFC4-6F175D3DCCD1}">
                  <a14:hiddenFill xmlns:a14="http://schemas.microsoft.com/office/drawing/2010/main">
                    <a:solidFill>
                      <a:srgbClr val="FFFFFF"/>
                    </a:solidFill>
                  </a14:hiddenFill>
                </a:ext>
              </a:extLst>
            </p:spPr>
          </p:pic>
          <p:pic>
            <p:nvPicPr>
              <p:cNvPr id="27650" name="Picture 2" descr="Sator - Les savoirs d'avant garde au service des transitions">
                <a:extLst>
                  <a:ext uri="{FF2B5EF4-FFF2-40B4-BE49-F238E27FC236}">
                    <a16:creationId xmlns:a16="http://schemas.microsoft.com/office/drawing/2014/main" id="{2635E977-10AF-12B5-3A98-81BA0D79749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396028" y="5352294"/>
                <a:ext cx="1252368" cy="367394"/>
              </a:xfrm>
              <a:prstGeom prst="rect">
                <a:avLst/>
              </a:prstGeom>
              <a:solidFill>
                <a:schemeClr val="bg1"/>
              </a:solidFill>
            </p:spPr>
          </p:pic>
        </p:grpSp>
        <p:pic>
          <p:nvPicPr>
            <p:cNvPr id="7" name="Picture 4" descr="TEDX Logo PNG vector in SVG, PDF, AI, CDR format">
              <a:extLst>
                <a:ext uri="{FF2B5EF4-FFF2-40B4-BE49-F238E27FC236}">
                  <a16:creationId xmlns:a16="http://schemas.microsoft.com/office/drawing/2014/main" id="{B48C6351-66EE-B799-D76C-E5B8D633268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006130" y="5719688"/>
              <a:ext cx="710710" cy="532346"/>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Image 14">
            <a:extLst>
              <a:ext uri="{FF2B5EF4-FFF2-40B4-BE49-F238E27FC236}">
                <a16:creationId xmlns:a16="http://schemas.microsoft.com/office/drawing/2014/main" id="{99439FDA-5159-B481-AFA1-6FD0BBA524D9}"/>
              </a:ext>
            </a:extLst>
          </p:cNvPr>
          <p:cNvPicPr>
            <a:picLocks noChangeAspect="1"/>
          </p:cNvPicPr>
          <p:nvPr/>
        </p:nvPicPr>
        <p:blipFill>
          <a:blip r:embed="rId11"/>
          <a:stretch>
            <a:fillRect/>
          </a:stretch>
        </p:blipFill>
        <p:spPr>
          <a:xfrm>
            <a:off x="9676680" y="2117237"/>
            <a:ext cx="1935976" cy="2934582"/>
          </a:xfrm>
          <a:prstGeom prst="rect">
            <a:avLst/>
          </a:prstGeom>
        </p:spPr>
      </p:pic>
      <p:sp>
        <p:nvSpPr>
          <p:cNvPr id="16" name="ZoneTexte 15">
            <a:extLst>
              <a:ext uri="{FF2B5EF4-FFF2-40B4-BE49-F238E27FC236}">
                <a16:creationId xmlns:a16="http://schemas.microsoft.com/office/drawing/2014/main" id="{2C838D63-3185-49EE-82B2-D98C0E0EB9BF}"/>
              </a:ext>
            </a:extLst>
          </p:cNvPr>
          <p:cNvSpPr txBox="1"/>
          <p:nvPr/>
        </p:nvSpPr>
        <p:spPr>
          <a:xfrm>
            <a:off x="6132148" y="1389433"/>
            <a:ext cx="880369" cy="523220"/>
          </a:xfrm>
          <a:prstGeom prst="rect">
            <a:avLst/>
          </a:prstGeom>
          <a:noFill/>
        </p:spPr>
        <p:txBody>
          <a:bodyPr wrap="none" rtlCol="0">
            <a:spAutoFit/>
          </a:bodyPr>
          <a:lstStyle/>
          <a:p>
            <a:pPr algn="ctr"/>
            <a:r>
              <a:rPr lang="fr-FR" dirty="0">
                <a:solidFill>
                  <a:schemeClr val="bg1"/>
                </a:solidFill>
                <a:latin typeface="Calibri" panose="020F0502020204030204" pitchFamily="34" charset="0"/>
                <a:cs typeface="Calibri" panose="020F0502020204030204" pitchFamily="34" charset="0"/>
              </a:rPr>
              <a:t>Biologie</a:t>
            </a:r>
          </a:p>
          <a:p>
            <a:pPr algn="ctr"/>
            <a:r>
              <a:rPr lang="fr-FR" dirty="0">
                <a:solidFill>
                  <a:schemeClr val="bg1"/>
                </a:solidFill>
                <a:latin typeface="Calibri" panose="020F0502020204030204" pitchFamily="34" charset="0"/>
                <a:cs typeface="Calibri" panose="020F0502020204030204" pitchFamily="34" charset="0"/>
              </a:rPr>
              <a:t>&amp; Société</a:t>
            </a:r>
          </a:p>
        </p:txBody>
      </p:sp>
      <p:sp>
        <p:nvSpPr>
          <p:cNvPr id="21" name="ZoneTexte 20">
            <a:extLst>
              <a:ext uri="{FF2B5EF4-FFF2-40B4-BE49-F238E27FC236}">
                <a16:creationId xmlns:a16="http://schemas.microsoft.com/office/drawing/2014/main" id="{06571897-B692-7514-9896-042B24DB365B}"/>
              </a:ext>
            </a:extLst>
          </p:cNvPr>
          <p:cNvSpPr txBox="1"/>
          <p:nvPr/>
        </p:nvSpPr>
        <p:spPr>
          <a:xfrm>
            <a:off x="8064242" y="1382531"/>
            <a:ext cx="1072730" cy="523220"/>
          </a:xfrm>
          <a:prstGeom prst="rect">
            <a:avLst/>
          </a:prstGeom>
          <a:noFill/>
        </p:spPr>
        <p:txBody>
          <a:bodyPr wrap="none" rtlCol="0">
            <a:spAutoFit/>
          </a:bodyPr>
          <a:lstStyle/>
          <a:p>
            <a:pPr algn="ctr"/>
            <a:r>
              <a:rPr lang="fr-FR" dirty="0">
                <a:solidFill>
                  <a:schemeClr val="bg1"/>
                </a:solidFill>
                <a:latin typeface="Calibri" panose="020F0502020204030204" pitchFamily="34" charset="0"/>
                <a:cs typeface="Calibri" panose="020F0502020204030204" pitchFamily="34" charset="0"/>
              </a:rPr>
              <a:t>Systémique </a:t>
            </a:r>
          </a:p>
          <a:p>
            <a:pPr algn="ctr"/>
            <a:r>
              <a:rPr lang="fr-FR" dirty="0">
                <a:solidFill>
                  <a:schemeClr val="bg1"/>
                </a:solidFill>
                <a:latin typeface="Calibri" panose="020F0502020204030204" pitchFamily="34" charset="0"/>
                <a:cs typeface="Calibri" panose="020F0502020204030204" pitchFamily="34" charset="0"/>
              </a:rPr>
              <a:t>&amp; Politique</a:t>
            </a:r>
          </a:p>
        </p:txBody>
      </p:sp>
      <p:sp>
        <p:nvSpPr>
          <p:cNvPr id="22" name="ZoneTexte 21">
            <a:extLst>
              <a:ext uri="{FF2B5EF4-FFF2-40B4-BE49-F238E27FC236}">
                <a16:creationId xmlns:a16="http://schemas.microsoft.com/office/drawing/2014/main" id="{F41E7B15-72D1-05C9-0214-ACB855525CB5}"/>
              </a:ext>
            </a:extLst>
          </p:cNvPr>
          <p:cNvSpPr txBox="1"/>
          <p:nvPr/>
        </p:nvSpPr>
        <p:spPr>
          <a:xfrm>
            <a:off x="9978007" y="1389432"/>
            <a:ext cx="1330813" cy="523220"/>
          </a:xfrm>
          <a:prstGeom prst="rect">
            <a:avLst/>
          </a:prstGeom>
          <a:noFill/>
        </p:spPr>
        <p:txBody>
          <a:bodyPr wrap="none" rtlCol="0">
            <a:spAutoFit/>
          </a:bodyPr>
          <a:lstStyle/>
          <a:p>
            <a:pPr algn="ctr"/>
            <a:r>
              <a:rPr lang="fr-FR" dirty="0">
                <a:solidFill>
                  <a:schemeClr val="bg1"/>
                </a:solidFill>
                <a:latin typeface="Calibri" panose="020F0502020204030204" pitchFamily="34" charset="0"/>
                <a:cs typeface="Calibri" panose="020F0502020204030204" pitchFamily="34" charset="0"/>
              </a:rPr>
              <a:t>Economie </a:t>
            </a:r>
          </a:p>
          <a:p>
            <a:pPr algn="ctr"/>
            <a:r>
              <a:rPr lang="fr-FR" dirty="0">
                <a:solidFill>
                  <a:schemeClr val="bg1"/>
                </a:solidFill>
                <a:latin typeface="Calibri" panose="020F0502020204030204" pitchFamily="34" charset="0"/>
                <a:cs typeface="Calibri" panose="020F0502020204030204" pitchFamily="34" charset="0"/>
              </a:rPr>
              <a:t>&amp; Management</a:t>
            </a:r>
          </a:p>
        </p:txBody>
      </p:sp>
      <p:sp>
        <p:nvSpPr>
          <p:cNvPr id="23" name="ZoneTexte 22">
            <a:extLst>
              <a:ext uri="{FF2B5EF4-FFF2-40B4-BE49-F238E27FC236}">
                <a16:creationId xmlns:a16="http://schemas.microsoft.com/office/drawing/2014/main" id="{2B6CA51F-125B-88D8-9D2C-901D0B924695}"/>
              </a:ext>
            </a:extLst>
          </p:cNvPr>
          <p:cNvSpPr txBox="1"/>
          <p:nvPr/>
        </p:nvSpPr>
        <p:spPr>
          <a:xfrm>
            <a:off x="1844087" y="1533762"/>
            <a:ext cx="997388" cy="307777"/>
          </a:xfrm>
          <a:prstGeom prst="rect">
            <a:avLst/>
          </a:prstGeom>
          <a:noFill/>
        </p:spPr>
        <p:txBody>
          <a:bodyPr wrap="none" rtlCol="0">
            <a:spAutoFit/>
          </a:bodyPr>
          <a:lstStyle/>
          <a:p>
            <a:pPr algn="ctr"/>
            <a:r>
              <a:rPr lang="fr-FR" dirty="0">
                <a:solidFill>
                  <a:schemeClr val="bg1"/>
                </a:solidFill>
                <a:latin typeface="Calibri" panose="020F0502020204030204" pitchFamily="34" charset="0"/>
                <a:cs typeface="Calibri" panose="020F0502020204030204" pitchFamily="34" charset="0"/>
              </a:rPr>
              <a:t>Manifestes</a:t>
            </a:r>
          </a:p>
        </p:txBody>
      </p:sp>
    </p:spTree>
    <p:extLst>
      <p:ext uri="{BB962C8B-B14F-4D97-AF65-F5344CB8AC3E}">
        <p14:creationId xmlns:p14="http://schemas.microsoft.com/office/powerpoint/2010/main" val="8939008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2427423"/>
      </p:ext>
    </p:extLst>
  </p:cSld>
  <p:clrMapOvr>
    <a:masterClrMapping/>
  </p:clrMapOvr>
</p:sld>
</file>

<file path=ppt/theme/theme1.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7353</TotalTime>
  <Words>519</Words>
  <Application>Microsoft Macintosh PowerPoint</Application>
  <PresentationFormat>Grand écran</PresentationFormat>
  <Paragraphs>152</Paragraphs>
  <Slides>37</Slides>
  <Notes>14</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37</vt:i4>
      </vt:variant>
    </vt:vector>
  </HeadingPairs>
  <TitlesOfParts>
    <vt:vector size="44" baseType="lpstr">
      <vt:lpstr>Calibri Light</vt:lpstr>
      <vt:lpstr>Pacifico</vt:lpstr>
      <vt:lpstr>Arial</vt:lpstr>
      <vt:lpstr>Calibri</vt:lpstr>
      <vt:lpstr>Raleway Black</vt:lpstr>
      <vt:lpstr>Raleway SemiBold</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Grand Tour</dc:title>
  <dc:creator>Olivier Hamant</dc:creator>
  <cp:lastModifiedBy>Olivier Hamant</cp:lastModifiedBy>
  <cp:revision>215</cp:revision>
  <dcterms:created xsi:type="dcterms:W3CDTF">2023-09-30T07:10:43Z</dcterms:created>
  <dcterms:modified xsi:type="dcterms:W3CDTF">2025-05-17T07:04:21Z</dcterms:modified>
</cp:coreProperties>
</file>