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5C"/>
    <a:srgbClr val="00B451"/>
    <a:srgbClr val="00642D"/>
    <a:srgbClr val="0DD50D"/>
    <a:srgbClr val="0EE80E"/>
    <a:srgbClr val="095B19"/>
    <a:srgbClr val="0E03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9BEEA9-CDA1-D897-DD39-DA4274A9B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E37BE4-BFC9-BC70-757C-619E1EEF51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A52991-7D26-3A9D-FA04-737739CC6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671117-2D61-1E36-7A80-5EEBE2F53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AA712B-E116-5634-EF60-94B89C3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00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1BE8C7-8816-D516-6777-309ABC695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BB60F4-9807-33EC-9F21-7A6C9510E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3780EA-3C08-9CB8-B0FD-A7FAE6A20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E90752-A8C1-1F3F-A818-C54D2340E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0D9220-9D79-3C6C-6475-50ABDF3C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792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90ED9-A687-D742-CA37-C7EB8D114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51EB79B-6456-BA66-C73C-0CA0C744D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05B066-9496-1F0C-A848-AC9722A1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62DF0F-0949-0478-D3E5-52D5D1D80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00B0BA-46F2-ADC1-7B98-AC6ADBCF0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645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B9A46C-47EA-5988-521D-F5D9950D8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6CEDD2-4BAD-D50A-0A98-7A3F03688F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A1FAFC4-5DEC-2B41-8A42-579057C642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BB0E33E-A5E9-65EB-F846-A2FBA2369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90DCF76-F7BB-4C29-EF0C-1BEB7EE5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DBDE94B-89BC-C496-0852-B938B9FA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935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4829DB-91CD-9F53-E1AB-4A47543571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4888AAD-72CB-E528-0ACA-61DC7D31C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D0C033-D3EC-90B5-3CB2-3765129F6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794D0DA-F02A-F6D3-177A-A99B28A76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D737AF5-8BF0-D896-DF4F-2DFF2EFFF2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68381DC-B359-C3B8-FC1F-10EBD9444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2DBF012-D4D6-AA97-FD23-F1F918B3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0D6CC28-362A-B79F-23B7-3A249E02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5777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9BEA34-CAD8-DE92-CBAC-C699F2EAA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C80F61D-E4DF-CD05-0507-E0429FCB0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253C92-B6C4-E70F-8CB8-1C398F2C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4BE9C7C-4F1A-2D8A-A225-F28F525E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70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4E4C2A1-C488-1D76-BF4B-5C5911559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5E5A5B7-4860-93C2-4EB1-0C536FC3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96292A-BAF3-9564-74AD-EF148ABE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1132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40DDB2-71F6-5332-2B0B-5284F8F41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E1C9B8-E471-561B-DE68-840B9D895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0859B5-0734-4585-FCB6-DE73A9911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535673-1FE6-D7CA-2DC9-BAAD9C12C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FCA487-8D2A-8D3B-6C73-2E77BA750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F309C9-C58D-E587-4667-C91EF3FF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251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66629-EC4F-DC00-94B0-5667D149D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9DFB8F-E714-B38D-C385-1FC188B3BB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13F64D-C01A-EC0B-F729-E25E5F1082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955478B-E18D-78EA-1050-A3D8C7355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63F49B5-62F4-F1A2-7574-1E3E70B2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9E66C5-BBDA-F9BA-6E76-240640F0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494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E819F6-557E-876D-2C9E-9108BFD0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6CBE11-0581-F41B-8ACB-6E6B2D655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43B66A-1614-CFD4-2363-64BD8A52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668568-6EA4-F999-488B-EAA0F41C2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7086F0-B26A-68EB-B667-5500796C7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04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3025A48-5CE9-0B71-F367-FBF49875A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0BC6779-45D8-B89E-8060-BBD749530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40A81D-AD36-8E22-BD42-3751B7C64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4CC9E2-9AA4-9A3B-B83B-C4133AD85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2744CDF-21D7-ABC0-930C-A2A48E791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99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2A53B2F-B549-964C-5B32-8F837D4DC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2EE69F9-DC9A-17A7-CAF5-B8914B28E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2BD824-3A2A-0AD4-21A3-9B23B95521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50DF6-9011-4DA7-8EB2-1509626C9A27}" type="datetimeFigureOut">
              <a:rPr lang="fr-FR" smtClean="0"/>
              <a:t>16/05/2025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661E602-9B1C-2E7B-8644-0D8413BAA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BD9DD8-6C80-F8F6-198A-622144A50D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072FA-2951-4974-93FE-09A4534F074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9564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CA936-5802-FD99-4A64-A7072E756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070" y="307298"/>
            <a:ext cx="10501860" cy="1506512"/>
          </a:xfrm>
          <a:solidFill>
            <a:srgbClr val="0070C0">
              <a:alpha val="4000"/>
            </a:srgbClr>
          </a:solidFill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srgbClr val="00CC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 d’ESPÉRANCE</a:t>
            </a:r>
            <a:br>
              <a:rPr lang="fr-FR" sz="28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fr-FR" sz="28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S’inscrire dans le mouvement 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fédératif</a:t>
            </a:r>
            <a:r>
              <a:rPr lang="fr-FR" sz="24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fr-FR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disruptif</a:t>
            </a:r>
            <a:r>
              <a:rPr lang="fr-FR" sz="24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l’espérance : </a:t>
            </a:r>
            <a:br>
              <a:rPr lang="fr-FR" sz="24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b="1" dirty="0">
                <a:solidFill>
                  <a:srgbClr val="0064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 une </a:t>
            </a:r>
            <a:r>
              <a:rPr lang="fr-F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ecclésia systémique »</a:t>
            </a:r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 =&gt; </a:t>
            </a:r>
            <a:r>
              <a:rPr lang="fr-FR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cellules » en synergie.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84310FE-FFBA-C85D-651E-14778513EB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72174" y="2068644"/>
            <a:ext cx="10374756" cy="4482058"/>
          </a:xfrm>
          <a:solidFill>
            <a:srgbClr val="00B0F0">
              <a:alpha val="12000"/>
            </a:srgbClr>
          </a:solidFill>
          <a:ln w="57150" cap="rnd" cmpd="sng">
            <a:solidFill>
              <a:srgbClr val="00CC5C"/>
            </a:solidFill>
          </a:ln>
          <a:effectLst>
            <a:outerShdw blurRad="50800" dist="50800" dir="5400000" sx="1000" sy="1000" algn="ctr" rotWithShape="0">
              <a:schemeClr val="bg1"/>
            </a:outerShdw>
            <a:reflection stA="69000" endPos="0" dist="12700" dir="5400000" sy="-100000" algn="bl" rotWithShape="0"/>
          </a:effectLst>
        </p:spPr>
        <p:txBody>
          <a:bodyPr>
            <a:noAutofit/>
          </a:bodyPr>
          <a:lstStyle/>
          <a:p>
            <a:pPr marL="0" indent="0">
              <a:buNone/>
            </a:pPr>
            <a:endParaRPr lang="fr-FR" sz="7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600" b="1" dirty="0"/>
              <a:t> </a:t>
            </a:r>
            <a:r>
              <a:rPr lang="fr-FR" sz="2600" b="1" dirty="0">
                <a:solidFill>
                  <a:srgbClr val="D32407"/>
                </a:solidFill>
              </a:rPr>
              <a:t>Cellules de PRIÈRE, d’immersion contemplative, célébrations communes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600" b="1" dirty="0">
                <a:solidFill>
                  <a:schemeClr val="tx1"/>
                </a:solidFill>
              </a:rPr>
              <a:t> </a:t>
            </a:r>
            <a:r>
              <a:rPr lang="fr-FR" sz="2600" b="1" dirty="0">
                <a:solidFill>
                  <a:srgbClr val="D32407"/>
                </a:solidFill>
              </a:rPr>
              <a:t>Cellules d’INFORMATIONS sur l’état de notre monde</a:t>
            </a:r>
            <a:r>
              <a:rPr lang="fr-FR" sz="2600" b="1" dirty="0">
                <a:solidFill>
                  <a:srgbClr val="C00000"/>
                </a:solidFill>
              </a:rPr>
              <a:t>, notre « maison commune » </a:t>
            </a:r>
            <a:r>
              <a:rPr lang="fr-FR" sz="2400" b="1" dirty="0">
                <a:solidFill>
                  <a:srgbClr val="C00000"/>
                </a:solidFill>
              </a:rPr>
              <a:t>: </a:t>
            </a:r>
            <a:r>
              <a:rPr lang="fr-FR" sz="2400" b="1" dirty="0"/>
              <a:t> au plan écologique, socio-culturel, économique, politique, religieux, géopolitique…    </a:t>
            </a:r>
            <a:endParaRPr lang="fr-FR" sz="2400" b="1" dirty="0">
              <a:solidFill>
                <a:srgbClr val="C00000"/>
              </a:solidFill>
            </a:endParaRPr>
          </a:p>
          <a:p>
            <a:r>
              <a:rPr lang="fr-FR" sz="2600" b="1" dirty="0"/>
              <a:t> </a:t>
            </a:r>
            <a:r>
              <a:rPr lang="fr-FR" sz="2600" b="1" dirty="0">
                <a:solidFill>
                  <a:srgbClr val="D32407"/>
                </a:solidFill>
              </a:rPr>
              <a:t>Cellules d’ACTIONS </a:t>
            </a:r>
            <a:r>
              <a:rPr lang="fr-FR" sz="2600" b="1" dirty="0"/>
              <a:t>: </a:t>
            </a:r>
            <a:r>
              <a:rPr lang="fr-FR" sz="2400" b="1" dirty="0"/>
              <a:t>médiatiser les réalisations d’un « autre monde », favoriser leur mutualisation, impulser de nouvelles initiatives de terrain...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600" b="1" dirty="0"/>
              <a:t> </a:t>
            </a:r>
            <a:r>
              <a:rPr lang="fr-FR" sz="2600" b="1" dirty="0">
                <a:solidFill>
                  <a:srgbClr val="D32407"/>
                </a:solidFill>
              </a:rPr>
              <a:t>Cellules d’ÉCHANGES, débats, bilans et prospectives</a:t>
            </a:r>
            <a:r>
              <a:rPr lang="fr-FR" sz="2600" b="1" dirty="0"/>
              <a:t>… </a:t>
            </a:r>
            <a:r>
              <a:rPr lang="fr-FR" sz="2400" b="1" dirty="0"/>
              <a:t>axés sur les « nouveaux imaginaires » émergents (ateliers, sessions, conférences)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2600" b="1" dirty="0"/>
              <a:t> </a:t>
            </a:r>
            <a:r>
              <a:rPr lang="fr-FR" sz="2600" b="1" dirty="0">
                <a:solidFill>
                  <a:srgbClr val="D32407"/>
                </a:solidFill>
              </a:rPr>
              <a:t>Cellules de CONVIVIALITÉ/AMITIÉ  +++ : </a:t>
            </a:r>
            <a:r>
              <a:rPr lang="fr-FR" sz="2400" b="1" dirty="0">
                <a:solidFill>
                  <a:schemeClr val="tx1"/>
                </a:solidFill>
              </a:rPr>
              <a:t>célébrer, se réjouir ensemble, avec les multiples vecteurs de </a:t>
            </a:r>
            <a:r>
              <a:rPr lang="fr-FR" sz="2400" b="1" dirty="0">
                <a:solidFill>
                  <a:srgbClr val="002060"/>
                </a:solidFill>
              </a:rPr>
              <a:t>l’expression artistique</a:t>
            </a:r>
            <a:r>
              <a:rPr lang="fr-FR" sz="24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0814417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137</Words>
  <Application>Microsoft Office PowerPoint</Application>
  <PresentationFormat>Grand écran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TERRE d’ESPÉRANCE  S’inscrire dans le mouvement fédératif et disruptif de l’espérance :  vers une « ecclésia systémique » =&gt; « cellules » en synergie.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moi</dc:creator>
  <cp:lastModifiedBy>moi</cp:lastModifiedBy>
  <cp:revision>5</cp:revision>
  <dcterms:created xsi:type="dcterms:W3CDTF">2025-05-13T15:38:54Z</dcterms:created>
  <dcterms:modified xsi:type="dcterms:W3CDTF">2025-05-16T15:03:04Z</dcterms:modified>
</cp:coreProperties>
</file>